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4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F15FE-A65F-AEB5-1E52-722ED5794A24}" v="495" dt="2026-02-25T21:23:42.090"/>
    <p1510:client id="{613A17EB-87E6-7F8D-875C-DA93BFBA279F}" v="1311" dt="2026-02-25T17:57:10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2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27.02.2026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hyperlink" Target="https://dzieje.pl/aktualnosci/rocznica-swiecen-kaplanskich-karola-wojtyly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ankfoto.info/zdjecia/wawel-43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arnet.krakowculture.pl/360-krakow-kosciol-sw-floriana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hyperlink" Target="https://pl.aleteia.org/2024/08/19/ostatnia-pielgrzymka-jana-pawla-ii-do-polski-zdjecia/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hyperlink" Target="https://pl.aleteia.org/2024/08/19/ostatnia-pielgrzymka-jana-pawla-ii-do-polski-zdjeci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aleteia.org/2024/08/19/ostatnia-pielgrzymka-jana-pawla-ii-do-polski-zdjecia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zieje.pl/aktualnosci/rocznica-swiecen-kaplanskich-karola-wojtyly" TargetMode="External"/><Relationship Id="rId3" Type="http://schemas.openxmlformats.org/officeDocument/2006/relationships/hyperlink" Target="http://sptrzesn.ugu.pl/jpII/praca_w_solvay.html#google_vignette" TargetMode="External"/><Relationship Id="rId7" Type="http://schemas.openxmlformats.org/officeDocument/2006/relationships/hyperlink" Target="https://pl.aleteia.org/2024/08/19/ostatnia-pielgrzymka-jana-pawla-ii-do-polski-zdjecia/" TargetMode="External"/><Relationship Id="rId2" Type="http://schemas.openxmlformats.org/officeDocument/2006/relationships/hyperlink" Target="https://pl.wikipedia.org/wiki/Adam_Stefan_Sapieh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ntojp2.pl/polonistyka-uj/" TargetMode="External"/><Relationship Id="rId5" Type="http://schemas.openxmlformats.org/officeDocument/2006/relationships/hyperlink" Target="https://karnet.krakowculture.pl/360-krakow-kosciol-sw-floriana" TargetMode="External"/><Relationship Id="rId4" Type="http://schemas.openxmlformats.org/officeDocument/2006/relationships/hyperlink" Target="https://bankfoto.info/zdjecia/wawel-43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santojp2.pl/polonistyka-uj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santojp2.pl/polonistyka-uj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://sptrzesn.ugu.pl/jpII/praca_w_solvay.html#google_vignett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hyperlink" Target="https://dzieje.pl/aktualnosci/rocznica-swiecen-kaplanskich-karola-wojtyl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Adam_Stefan_Sapieha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ubrania, niebo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083888C4-0322-45E4-7327-D802F3B14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87" b="10744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latin typeface="Garamond"/>
              </a:rPr>
              <a:t>Kraków śladami Jana Pawła II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2CCAAE-AAC6-E714-EAD0-92FA0941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43" y="365125"/>
            <a:ext cx="5962785" cy="1807305"/>
          </a:xfrm>
        </p:spPr>
        <p:txBody>
          <a:bodyPr>
            <a:normAutofit/>
          </a:bodyPr>
          <a:lstStyle/>
          <a:p>
            <a:r>
              <a:rPr lang="pl-PL" sz="4100" dirty="0">
                <a:latin typeface="Garamond"/>
              </a:rPr>
              <a:t>Pierwsza msza odprawiona przez Wojtyłę – Kraków </a:t>
            </a:r>
            <a:br>
              <a:rPr lang="pl-PL" sz="4100" dirty="0">
                <a:latin typeface="Garamond"/>
              </a:rPr>
            </a:br>
            <a:r>
              <a:rPr lang="pl-PL" sz="4100" dirty="0">
                <a:latin typeface="Garamond"/>
              </a:rPr>
              <a:t>w sercu przyszłego papieża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52026-C99C-455F-5D54-11067C446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43" y="2333297"/>
            <a:ext cx="5798564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pl-PL" sz="1700" b="1">
                <a:latin typeface="Garamond"/>
              </a:rPr>
              <a:t>Dzień później, po święceniach, Karol Wojtyła odprawia swoją </a:t>
            </a:r>
            <a:r>
              <a:rPr lang="pl-PL" sz="1700" b="1">
                <a:latin typeface="Garamond"/>
                <a:ea typeface="+mn-lt"/>
                <a:cs typeface="+mn-lt"/>
              </a:rPr>
              <a:t>pierwszą mszę. W jakiej intencji? Otóż, </a:t>
            </a:r>
            <a:r>
              <a:rPr lang="pl-PL" sz="1700" b="1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w intencji swoich najbliższych zmarłych: matki Emilii, ojca Karola</a:t>
            </a:r>
            <a:br>
              <a:rPr lang="pl-PL" sz="1700" b="1">
                <a:highlight>
                  <a:srgbClr val="FFFFFF"/>
                </a:highlight>
                <a:latin typeface="Garamond"/>
                <a:ea typeface="+mn-lt"/>
                <a:cs typeface="+mn-lt"/>
              </a:rPr>
            </a:br>
            <a:r>
              <a:rPr lang="pl-PL" sz="1700" b="1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 i brata Edmunda. Dzieje się to w wyjątkowym miejscu –</a:t>
            </a:r>
            <a:br>
              <a:rPr lang="pl-PL" sz="1700" b="1">
                <a:highlight>
                  <a:srgbClr val="FFFFFF"/>
                </a:highlight>
                <a:latin typeface="Garamond"/>
                <a:ea typeface="+mn-lt"/>
                <a:cs typeface="+mn-lt"/>
              </a:rPr>
            </a:br>
            <a:r>
              <a:rPr lang="pl-PL" sz="1700" b="1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 w XI-wiecznej krypcie św. Leonarda na Wawelu. </a:t>
            </a:r>
          </a:p>
          <a:p>
            <a:pPr algn="just"/>
            <a:r>
              <a:rPr lang="pl-PL" sz="1700" b="1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Jak pisał po latach w swoich wspomnieniach, pragnął w ten sposób uwydatnić swoją „żywą wieź z historią narodu, która na wzgórzu wawelskim znalazła swą szczególną kondensację". </a:t>
            </a:r>
          </a:p>
          <a:p>
            <a:pPr algn="just"/>
            <a:r>
              <a:rPr lang="pl-PL" sz="1700" b="1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Już jako papież podczas każdej pielgrzymki do Krakowa nawiedzał Katedrę na Wawelu.</a:t>
            </a:r>
            <a:endParaRPr lang="pl-PL" sz="1700" dirty="0">
              <a:latin typeface="Garamond"/>
              <a:ea typeface="+mn-lt"/>
              <a:cs typeface="+mn-lt"/>
            </a:endParaRPr>
          </a:p>
        </p:txBody>
      </p:sp>
      <p:pic>
        <p:nvPicPr>
          <p:cNvPr id="5" name="Obraz 4" descr="Obraz zawierający osoba, rytuał, Ludzka twarz, ubrania&#10;&#10;Zawartość wygenerowana przez AI może być niepoprawna.">
            <a:extLst>
              <a:ext uri="{FF2B5EF4-FFF2-40B4-BE49-F238E27FC236}">
                <a16:creationId xmlns:a16="http://schemas.microsoft.com/office/drawing/2014/main" id="{691F31BC-FA9E-1225-824C-39A227649D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19" r="7635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5E48E38-9913-62B9-46DC-8F7DA68B7A28}"/>
              </a:ext>
            </a:extLst>
          </p:cNvPr>
          <p:cNvSpPr txBox="1"/>
          <p:nvPr/>
        </p:nvSpPr>
        <p:spPr>
          <a:xfrm>
            <a:off x="133215" y="631742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Rocznica święceń kapłańskich Karola Wojtyły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Rocznica święceń kapłańskich Karola Wojtyły | dzieje.pl - Historia Polski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pl-PL" sz="1000" b="1" dirty="0">
              <a:highlight>
                <a:srgbClr val="FFFFFF"/>
              </a:highlight>
              <a:latin typeface="Garamond"/>
            </a:endParaRPr>
          </a:p>
        </p:txBody>
      </p:sp>
      <p:pic>
        <p:nvPicPr>
          <p:cNvPr id="4" name="1 msza">
            <a:hlinkClick r:id="" action="ppaction://media"/>
            <a:extLst>
              <a:ext uri="{FF2B5EF4-FFF2-40B4-BE49-F238E27FC236}">
                <a16:creationId xmlns:a16="http://schemas.microsoft.com/office/drawing/2014/main" id="{ACA48017-D91F-F881-737B-17901ADFD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215" y="5847085"/>
            <a:ext cx="40640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D49DAF-9736-B64F-145E-868CF094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1" y="177409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Garamond"/>
              </a:rPr>
              <a:t>Krypta św. Leonarda na Wawelu</a:t>
            </a:r>
          </a:p>
        </p:txBody>
      </p:sp>
      <p:pic>
        <p:nvPicPr>
          <p:cNvPr id="10" name="Symbol zastępczy zawartości 9" descr="Katedra Wawelska, Krypta św. Leonarda | Zdjęcia architektury">
            <a:extLst>
              <a:ext uri="{FF2B5EF4-FFF2-40B4-BE49-F238E27FC236}">
                <a16:creationId xmlns:a16="http://schemas.microsoft.com/office/drawing/2014/main" id="{548AFB5D-8A85-534A-A144-CF22A7588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20" r="23543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2FB3C60-DD35-AFB3-5ED4-D7CE36722393}"/>
              </a:ext>
            </a:extLst>
          </p:cNvPr>
          <p:cNvSpPr txBox="1"/>
          <p:nvPr/>
        </p:nvSpPr>
        <p:spPr>
          <a:xfrm>
            <a:off x="133215" y="629282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Katedra Wawelska, krypta św. Leonarda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[online:]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Katedra Wawelska, Krypta św. Leonarda | Zdjęcia architektury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 </a:t>
            </a:r>
            <a:endParaRPr lang="en-US" sz="1000" dirty="0" err="1"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163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5F7FA2-4BB9-A61A-165F-60E38D2F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19" y="-576591"/>
            <a:ext cx="6085203" cy="3288172"/>
          </a:xfrm>
        </p:spPr>
        <p:txBody>
          <a:bodyPr>
            <a:normAutofit/>
          </a:bodyPr>
          <a:lstStyle/>
          <a:p>
            <a:pPr algn="ctr"/>
            <a:r>
              <a:rPr lang="pl-PL" sz="4100" dirty="0">
                <a:latin typeface="Garamond"/>
              </a:rPr>
              <a:t>Objęcie wikariatu parafii </a:t>
            </a:r>
            <a:br>
              <a:rPr lang="pl-PL" sz="4100" dirty="0">
                <a:latin typeface="Garamond"/>
              </a:rPr>
            </a:br>
            <a:r>
              <a:rPr lang="pl-PL" sz="4100" dirty="0">
                <a:latin typeface="Garamond"/>
              </a:rPr>
              <a:t>św. Floriana w Krakowie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78752A-37E6-50FB-F464-C797C54F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19" y="1413147"/>
            <a:ext cx="6042979" cy="476381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endParaRPr lang="pl-PL" sz="2000" b="1" dirty="0">
              <a:latin typeface="Garamond"/>
            </a:endParaRPr>
          </a:p>
          <a:p>
            <a:pPr algn="just"/>
            <a:r>
              <a:rPr lang="pl-PL" sz="2000" b="1" dirty="0">
                <a:latin typeface="Garamond"/>
              </a:rPr>
              <a:t>Lata 1949-1951 to czas szczególny w życiu Karola Wojtyły – to właśnie wtedy miała miejsce pierwsza praktyka przyszłego papieża w charakterze duszpasterza. </a:t>
            </a:r>
          </a:p>
          <a:p>
            <a:pPr algn="just"/>
            <a:r>
              <a:rPr lang="pl-PL" sz="2000" b="1" dirty="0">
                <a:latin typeface="Garamond"/>
              </a:rPr>
              <a:t>Wojtyła podejmuje wówczas pracę w krakowskiej parafii św. Floriana. Odwiedza również znajdujące się nieopodal akademiki, internaty, prowadzi serię konferencji teologicznych dla studentów oraz kółko czytające po łacinie i analizujące </a:t>
            </a:r>
            <a:r>
              <a:rPr lang="pl-PL" sz="2000" b="1" dirty="0">
                <a:highlight>
                  <a:srgbClr val="FFFFFF"/>
                </a:highlight>
                <a:latin typeface="Garamond"/>
              </a:rPr>
              <a:t>"S</a:t>
            </a:r>
            <a:r>
              <a:rPr lang="pl-PL" sz="2000" b="1" dirty="0">
                <a:latin typeface="Garamond"/>
              </a:rPr>
              <a:t>ummę teologiczną</a:t>
            </a:r>
            <a:r>
              <a:rPr lang="pl-PL" sz="2000" b="1" dirty="0">
                <a:highlight>
                  <a:srgbClr val="FFFFFF"/>
                </a:highlight>
                <a:latin typeface="Garamond"/>
              </a:rPr>
              <a:t>"- </a:t>
            </a:r>
            <a:r>
              <a:rPr lang="pl-PL" sz="2000" b="1" dirty="0">
                <a:latin typeface="Garamond"/>
              </a:rPr>
              <a:t>dzieło św. Tomasza z Akwinu. </a:t>
            </a:r>
          </a:p>
          <a:p>
            <a:pPr algn="just"/>
            <a:r>
              <a:rPr lang="pl-PL" sz="2000" b="1" dirty="0">
                <a:latin typeface="Garamond"/>
              </a:rPr>
              <a:t>Ksiądz Karol Wojtyła organizuje również chór złożony ze studentów oraz wystawia z nimi średniowieczne misteria pasyjne, realizując się w swojej porzuconej na rzecz sutanny pasji reżysersko-aktorskiej.</a:t>
            </a:r>
          </a:p>
          <a:p>
            <a:pPr marL="0" indent="0" algn="just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WIELCY POLACY: Jan Paweł II </a:t>
            </a:r>
            <a:r>
              <a:rPr lang="pl-PL" sz="1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pod red. J. Dowgiałły-Tyszki, tom I, Warszawa 2007, s. 8-19.</a:t>
            </a:r>
            <a:endParaRPr lang="pl-PL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b="1" dirty="0">
              <a:latin typeface="Garamond"/>
            </a:endParaRPr>
          </a:p>
        </p:txBody>
      </p:sp>
      <p:pic>
        <p:nvPicPr>
          <p:cNvPr id="4" name="Obraz 3" descr="Obraz zawierający na wolnym powietrzu, ubrania, kwiat, niebo&#10;&#10;Zawartość wygenerowana przez AI może być niepoprawna.">
            <a:extLst>
              <a:ext uri="{FF2B5EF4-FFF2-40B4-BE49-F238E27FC236}">
                <a16:creationId xmlns:a16="http://schemas.microsoft.com/office/drawing/2014/main" id="{4AE7FAE5-9E40-4DBB-D3BB-33C4E7FA61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14" r="2" b="16816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93f7728c-5dd9-400e-8c9e-612ac46d7217">
            <a:hlinkClick r:id="" action="ppaction://media"/>
            <a:extLst>
              <a:ext uri="{FF2B5EF4-FFF2-40B4-BE49-F238E27FC236}">
                <a16:creationId xmlns:a16="http://schemas.microsoft.com/office/drawing/2014/main" id="{371A52D3-DF77-C49F-A2A9-F4D79E7E7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94" y="6176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9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581AD6-2C5F-1BE6-1CD8-D74E5DBCE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42" y="162169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Garamond"/>
              </a:rPr>
              <a:t>Kościół św. Floriana</a:t>
            </a:r>
          </a:p>
        </p:txBody>
      </p:sp>
      <p:pic>
        <p:nvPicPr>
          <p:cNvPr id="7" name="Symbol zastępczy zawartości 6" descr="Kościół św. Floriana - Karnet Kraków">
            <a:extLst>
              <a:ext uri="{FF2B5EF4-FFF2-40B4-BE49-F238E27FC236}">
                <a16:creationId xmlns:a16="http://schemas.microsoft.com/office/drawing/2014/main" id="{69A80F23-858E-3EE5-0DD5-8AFAFFFB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34" r="-2" b="3467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8DDD6EE-F9AD-506E-9420-5D2BE2D91323}"/>
              </a:ext>
            </a:extLst>
          </p:cNvPr>
          <p:cNvSpPr txBox="1"/>
          <p:nvPr/>
        </p:nvSpPr>
        <p:spPr>
          <a:xfrm>
            <a:off x="0" y="649287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Kościół św. Floriana </a:t>
            </a:r>
            <a:r>
              <a:rPr lang="pl-PL" sz="1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Kościół św. Floriana - Karnet Kraków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100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3C5D6C-EB07-1EDD-9FC3-42D78D95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04" y="-679414"/>
            <a:ext cx="6099580" cy="3187531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Garamond"/>
              </a:rPr>
              <a:t>Ostatnia pielgrzymka do Polski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2411E-D5DF-8256-4566-D09835A1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8900" y="1529343"/>
            <a:ext cx="6603695" cy="42462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pl-PL" sz="2000" b="1" dirty="0">
                <a:latin typeface="Garamond"/>
              </a:rPr>
              <a:t>Przenosimy się do 2002 roku – kiedy to ponownie Karol Wojtyła – już od lat papież Jan Paweł II – gości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w Krakowie. Jest to jego ósma, a zarazem ostatnia pielgrzymka do ojczyzny. Tematem przewodnim tej wizyty było hasło: „Bóg bogaty w miłosierdzie”.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16 sierpnia 2002 roku papież spotyka się z młodzieżą zgromadzoną pod słynnym oknem na ulicy Franciszkańskiej 3, rozmawiając z młodymi ludźmi, dzieląc się swoimi przemyśleniami i naukami. 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„Witaj w domu!” – krzyczy zgromadzona młodzież. </a:t>
            </a:r>
          </a:p>
        </p:txBody>
      </p:sp>
      <p:pic>
        <p:nvPicPr>
          <p:cNvPr id="4" name="Obraz 3" descr="Obraz zawierający na wolnym powietrzu, niebo, osoba, ubrania&#10;&#10;Zawartość wygenerowana przez AI może być niepoprawna.">
            <a:extLst>
              <a:ext uri="{FF2B5EF4-FFF2-40B4-BE49-F238E27FC236}">
                <a16:creationId xmlns:a16="http://schemas.microsoft.com/office/drawing/2014/main" id="{158E5AF1-3175-E5D2-443D-70461F545A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9" r="10245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D732132-FA1C-EEFB-FAD2-69F0B8CF417F}"/>
              </a:ext>
            </a:extLst>
          </p:cNvPr>
          <p:cNvSpPr txBox="1"/>
          <p:nvPr/>
        </p:nvSpPr>
        <p:spPr>
          <a:xfrm>
            <a:off x="2209" y="6390566"/>
            <a:ext cx="6223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Ostatnia pielgrzymka Jana Pawła II do Polski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Ostatnia pielgrzymka Jana Pawła II do Polski [ZDJĘCIA]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 </a:t>
            </a:r>
          </a:p>
        </p:txBody>
      </p:sp>
      <p:pic>
        <p:nvPicPr>
          <p:cNvPr id="5" name="cb34667a-01c1-4498-ade6-c1f508a184d7">
            <a:hlinkClick r:id="" action="ppaction://media"/>
            <a:extLst>
              <a:ext uri="{FF2B5EF4-FFF2-40B4-BE49-F238E27FC236}">
                <a16:creationId xmlns:a16="http://schemas.microsoft.com/office/drawing/2014/main" id="{114C3234-0492-E467-E032-408072B06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40" y="5879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54297F-1FF2-35A8-E94B-1728D42F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858" y="-452946"/>
            <a:ext cx="6128334" cy="315877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Garamond"/>
              </a:rPr>
              <a:t>Ostatnia pielgrzymka do Polski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718094-5370-4CE9-639F-BFFAD0D74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858" y="2043432"/>
            <a:ext cx="6263073" cy="421747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pl-PL" sz="2000" b="1" dirty="0">
                <a:latin typeface="Garamond"/>
              </a:rPr>
              <a:t>Nadchodzi 19 sierpnia. Papież rozpoczyna go od mszy beatyfikacyjnej na krakowskich Błoniach, ogłaszając błogosławionymi cztery osoby: arcybiskupa Zygmunta Szczęsnego Felińskiego, księdza Jana Balickiego, ojca Jana </a:t>
            </a:r>
            <a:r>
              <a:rPr lang="pl-PL" sz="2000" b="1" dirty="0" err="1">
                <a:latin typeface="Garamond"/>
              </a:rPr>
              <a:t>Beyzyma</a:t>
            </a:r>
            <a:r>
              <a:rPr lang="pl-PL" sz="2000" b="1" dirty="0">
                <a:latin typeface="Garamond"/>
              </a:rPr>
              <a:t> oraz siostrę </a:t>
            </a:r>
            <a:r>
              <a:rPr lang="pl-PL" sz="2000" b="1" dirty="0" err="1">
                <a:latin typeface="Garamond"/>
              </a:rPr>
              <a:t>Sancję</a:t>
            </a:r>
            <a:r>
              <a:rPr lang="pl-PL" sz="2000" b="1" dirty="0">
                <a:latin typeface="Garamond"/>
              </a:rPr>
              <a:t> Szymkowiak. </a:t>
            </a:r>
          </a:p>
          <a:p>
            <a:pPr algn="just"/>
            <a:r>
              <a:rPr lang="pl-PL" sz="2000" b="1" dirty="0">
                <a:latin typeface="Garamond"/>
              </a:rPr>
              <a:t>Podczas wizyty w Krakowie papież odwiedza również katedrę na Wawelu, gdzie oddaje się kilkudziesięciominutowej cichej modlitwie. Przy tej okazji papież udaje się także na Cmentarz Rakowicki, aby odwiedzić groby swoich bliskich – rodziców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i brata.</a:t>
            </a:r>
            <a:endParaRPr lang="pl-PL" sz="2000" dirty="0">
              <a:latin typeface="Garamond"/>
            </a:endParaRPr>
          </a:p>
          <a:p>
            <a:endParaRPr lang="pl-PL" sz="2000" dirty="0">
              <a:latin typeface="Garamond"/>
            </a:endParaRPr>
          </a:p>
          <a:p>
            <a:endParaRPr lang="pl-PL" sz="2000" dirty="0">
              <a:latin typeface="Garamond"/>
            </a:endParaRPr>
          </a:p>
          <a:p>
            <a:pPr marL="0" indent="0">
              <a:buNone/>
            </a:pP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Ostatnia pielgrzymka Jana Pawła II do Polski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Ostatnia pielgrzymka Jana Pawła II do Polski [ZDJĘCIA]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 </a:t>
            </a:r>
          </a:p>
        </p:txBody>
      </p:sp>
      <p:pic>
        <p:nvPicPr>
          <p:cNvPr id="4" name="Obraz 3" descr="Obraz zawierający na wolnym powietrzu, niebo, osoba, ubrania&#10;&#10;Zawartość wygenerowana przez AI może być niepoprawna.">
            <a:extLst>
              <a:ext uri="{FF2B5EF4-FFF2-40B4-BE49-F238E27FC236}">
                <a16:creationId xmlns:a16="http://schemas.microsoft.com/office/drawing/2014/main" id="{2630DE77-4D22-3655-5D2F-AF436C612B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09" r="10245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1b981db2-6d43-410c-9fcf-8f7d04f6dd64">
            <a:hlinkClick r:id="" action="ppaction://media"/>
            <a:extLst>
              <a:ext uri="{FF2B5EF4-FFF2-40B4-BE49-F238E27FC236}">
                <a16:creationId xmlns:a16="http://schemas.microsoft.com/office/drawing/2014/main" id="{E14FF765-22E7-BAF1-6488-3F82EC9CE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487" y="5854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F37DFE-6D5D-2AE7-85B4-01E32D45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30" y="1507492"/>
            <a:ext cx="5251316" cy="229613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Garamond"/>
              </a:rPr>
              <a:t>W roku 2002 odbyła się ostatnia wizyta </a:t>
            </a:r>
            <a:br>
              <a:rPr lang="pl-PL" dirty="0">
                <a:latin typeface="Garamond"/>
              </a:rPr>
            </a:br>
            <a:r>
              <a:rPr lang="pl-PL" dirty="0">
                <a:latin typeface="Garamond"/>
              </a:rPr>
              <a:t>w Polsce, a tym samym – w Krakowie…</a:t>
            </a:r>
          </a:p>
        </p:txBody>
      </p:sp>
      <p:pic>
        <p:nvPicPr>
          <p:cNvPr id="4" name="Symbol zastępczy zawartości 3" descr="Przylot na lotnisko – ostatnia pielgrzymka Jana Pawła II do Polski">
            <a:extLst>
              <a:ext uri="{FF2B5EF4-FFF2-40B4-BE49-F238E27FC236}">
                <a16:creationId xmlns:a16="http://schemas.microsoft.com/office/drawing/2014/main" id="{2118A4FC-440B-FB09-6291-F516AC33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06" r="15269"/>
          <a:stretch>
            <a:fillRect/>
          </a:stretch>
        </p:blipFill>
        <p:spPr>
          <a:xfrm>
            <a:off x="5934975" y="0"/>
            <a:ext cx="625702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36133ED-D0CD-E09D-49AA-58338B499826}"/>
              </a:ext>
            </a:extLst>
          </p:cNvPr>
          <p:cNvSpPr txBox="1"/>
          <p:nvPr/>
        </p:nvSpPr>
        <p:spPr>
          <a:xfrm>
            <a:off x="101600" y="625783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Ostatnia pielgrzymka Jana Pawła II do Polski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Ostatnia pielgrzymka Jana Pawła II do Polski [ZDJĘCIA]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 </a:t>
            </a:r>
          </a:p>
        </p:txBody>
      </p:sp>
    </p:spTree>
    <p:extLst>
      <p:ext uri="{BB962C8B-B14F-4D97-AF65-F5344CB8AC3E}">
        <p14:creationId xmlns:p14="http://schemas.microsoft.com/office/powerpoint/2010/main" val="6718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FA9C2-2B3C-7F2A-2E71-6FCDDB556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FA863E-CB62-6637-7034-4D88FAA5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l-PL" dirty="0">
                <a:latin typeface="Garamond"/>
              </a:rPr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32BA6B-3A3A-954C-F32E-15C726368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AutoNum type="arabicPeriod"/>
            </a:pPr>
            <a:endParaRPr lang="pl-PL" sz="2000" i="1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Adam Stefan Sapieha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https://pl.wikipedia.org/wiki/Adam_Stefan_Sapieha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25.02.2026].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Chruściel D., </a:t>
            </a:r>
            <a:r>
              <a:rPr lang="pl-PL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Karol Wojtyła – Droga do świętości,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 Solvay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25.02.2026].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i="1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Katedra Wawelska, krypta św. Leonarda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[online:]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Katedra Wawelska, Krypta św. Leonarda | Zdjęcia architektury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Kościół św. Floriana </a:t>
            </a:r>
            <a:r>
              <a:rPr lang="pl-PL" sz="1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[online:]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Kościół św. Floriana - Karnet Kraków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Małopolski Serwis Informacyjny dedykowany świętemu Janowi Pawłowi II, </a:t>
            </a:r>
            <a:r>
              <a:rPr lang="pl-PL" sz="1200" i="1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WYDZIAŁ POLONISTYKI UNIWERSYTETU JAGIELLOŃSKIEGO, ul. Gołębia 16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[online:]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WYDZIAŁ POLONISTYKI UNIWERSYTETU JAGIELLOŃSKIEGO, ul. Gołębia 16 | Jan Paweł II - serwis informacyjny, Instytut Dialogu Międzykulturowego im. Jana Pawła II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25.02.2026]. 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Ostatnia pielgrzymka Jana Pawła II do Polski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Ostatnia pielgrzymka Jana Pawła II do Polski [ZDJĘCIA]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26.02.2026]. 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Rocznica święceń kapłańskich Karola Wojtyły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Rocznica święceń kapłańskich Karola Wojtyły | dzieje.pl - Historia Polski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l-PL" sz="12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WIELCY POLACY: Jan Paweł II </a:t>
            </a:r>
            <a:r>
              <a:rPr lang="pl-PL" sz="1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pod red. J. Dowgiałły-Tyszki, tom I, Warszawa 2007.</a:t>
            </a:r>
          </a:p>
          <a:p>
            <a:pPr marL="0" indent="0" algn="just">
              <a:buNone/>
            </a:pPr>
            <a:endParaRPr lang="pl-PL" sz="1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Slajdy o numerach: 1, 2, 4, 6, 8, 10, 12, 14, 15, 18 zawierają zdjęcia wygenerowane za pośrednictwem AI w celu zobrazowania krakowskich śladów Jana Pawła II. </a:t>
            </a: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pl-PL" sz="20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pl-PL" sz="2000" dirty="0">
              <a:highlight>
                <a:srgbClr val="FFFFFF"/>
              </a:highlight>
              <a:latin typeface="Aptos"/>
            </a:endParaRPr>
          </a:p>
          <a:p>
            <a:pPr marL="0" indent="0" algn="just">
              <a:buNone/>
            </a:pPr>
            <a:endParaRPr lang="pl-PL" sz="2400" dirty="0">
              <a:highlight>
                <a:srgbClr val="FFFFFF"/>
              </a:highligh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308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ymbol zastępczy zawartości 3" descr="Obraz zawierający niebo, obraz, na wolnym powietrzu, grób&#10;&#10;Zawartość wygenerowana przez AI może być niepoprawna.">
            <a:extLst>
              <a:ext uri="{FF2B5EF4-FFF2-40B4-BE49-F238E27FC236}">
                <a16:creationId xmlns:a16="http://schemas.microsoft.com/office/drawing/2014/main" id="{462C44D6-8F6B-07FD-CF75-B50A084525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8173" b="7558"/>
          <a:stretch>
            <a:fillRect/>
          </a:stretch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764E85-E888-A6F4-FE18-DCB75E47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978" y="2540201"/>
            <a:ext cx="9640996" cy="402891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  <a:latin typeface="Garamond"/>
              </a:rPr>
              <a:t>Dziękuję</a:t>
            </a:r>
            <a:r>
              <a:rPr lang="en-US" sz="6000" dirty="0">
                <a:solidFill>
                  <a:srgbClr val="FFFFFF"/>
                </a:solidFill>
                <a:latin typeface="Garamond"/>
              </a:rPr>
              <a:t> za </a:t>
            </a:r>
            <a:r>
              <a:rPr lang="en-US" sz="6000" dirty="0" err="1">
                <a:solidFill>
                  <a:srgbClr val="FFFFFF"/>
                </a:solidFill>
                <a:latin typeface="Garamond"/>
              </a:rPr>
              <a:t>uwagę</a:t>
            </a:r>
            <a:br>
              <a:rPr lang="en-US" sz="6000" dirty="0">
                <a:latin typeface="Garamond"/>
              </a:rPr>
            </a:br>
            <a:br>
              <a:rPr lang="en-US" sz="4100" dirty="0"/>
            </a:br>
            <a:br>
              <a:rPr lang="en-US" sz="4100" dirty="0"/>
            </a:br>
            <a:br>
              <a:rPr lang="en-US" sz="4100" dirty="0"/>
            </a:br>
            <a:br>
              <a:rPr lang="en-US" sz="4100" dirty="0"/>
            </a:br>
            <a:br>
              <a:rPr lang="en-US" sz="4100" dirty="0"/>
            </a:br>
            <a:br>
              <a:rPr lang="en-US" sz="4100" dirty="0"/>
            </a:br>
            <a:r>
              <a:rPr lang="en-US" sz="4100" dirty="0" err="1">
                <a:solidFill>
                  <a:srgbClr val="FFFFFF"/>
                </a:solidFill>
              </a:rPr>
              <a:t>Prezentację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wykonała</a:t>
            </a:r>
            <a:r>
              <a:rPr lang="en-US" sz="4100" dirty="0">
                <a:solidFill>
                  <a:srgbClr val="FFFFFF"/>
                </a:solidFill>
              </a:rPr>
              <a:t>: Magdalena Kutaj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34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5CC8C4-D4B9-D220-6C4F-A74D861E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9" y="-238627"/>
            <a:ext cx="6085202" cy="2166739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Garamond"/>
              </a:rPr>
              <a:t>Kraków Karola Wojtyły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ADFA46-D3F6-3D6C-25E1-21EC24D91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6" y="1158553"/>
            <a:ext cx="5920357" cy="46556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endParaRPr lang="pl-PL" sz="1600" b="1" dirty="0">
              <a:latin typeface="Garamond"/>
            </a:endParaRPr>
          </a:p>
          <a:p>
            <a:pPr algn="just"/>
            <a:r>
              <a:rPr lang="pl-PL" sz="1600" b="1" dirty="0">
                <a:latin typeface="Garamond"/>
              </a:rPr>
              <a:t>Jest jesień roku 1938. Życie toczy się naturalnym rytmem. Nikt nie myśli, że za rok o tej porze rzeczywistość wojenna stanie się codziennością. Młodzi ludzie mają swoje plany. Także 18-letni Karol Wojtyła. </a:t>
            </a:r>
          </a:p>
          <a:p>
            <a:pPr algn="just"/>
            <a:r>
              <a:rPr lang="pl-PL" sz="1600" b="1" dirty="0">
                <a:latin typeface="Garamond"/>
              </a:rPr>
              <a:t>Karol przeprowadza się wraz z ojcem do Krakowa, gdzie rozpoczyna studia polonistyczne na Uniwersytecie Jagiellońskim. </a:t>
            </a:r>
          </a:p>
          <a:p>
            <a:pPr algn="just"/>
            <a:r>
              <a:rPr lang="pl-PL" sz="1600" b="1" dirty="0">
                <a:latin typeface="Garamond"/>
              </a:rPr>
              <a:t>Nowy dom Wojtyłów stoi przy ulicy Tynieckiej 10. Przyszły papież i jego ojciec zajmują mieszkanie w suterenie. </a:t>
            </a:r>
          </a:p>
          <a:p>
            <a:pPr algn="just"/>
            <a:r>
              <a:rPr lang="pl-PL" sz="1600" b="1" dirty="0">
                <a:latin typeface="Garamond"/>
              </a:rPr>
              <a:t>Każdy dzień zaczynał się dla Karola mszą świętą w pobliskim kościele parafialnym. Ponadto Młody Wojtyła często służył do mszy jako ministrant w katedrze wawelskiej, gdzie wikarym był jego gimnazjalny katecheta - Kazimierz </a:t>
            </a:r>
            <a:r>
              <a:rPr lang="pl-PL" sz="1600" b="1" dirty="0" err="1">
                <a:latin typeface="Garamond"/>
              </a:rPr>
              <a:t>Figlewicz</a:t>
            </a:r>
            <a:r>
              <a:rPr lang="pl-PL" sz="1600" b="1" dirty="0">
                <a:latin typeface="Garamond"/>
              </a:rPr>
              <a:t>. To tam </a:t>
            </a:r>
            <a:br>
              <a:rPr lang="pl-PL" sz="1600" b="1" dirty="0">
                <a:latin typeface="Garamond"/>
              </a:rPr>
            </a:br>
            <a:r>
              <a:rPr lang="pl-PL" sz="1600" b="1" dirty="0">
                <a:latin typeface="Garamond"/>
              </a:rPr>
              <a:t>w każdy pierwszy piątek przyszły papież szedł się wyspowiadać</a:t>
            </a:r>
            <a:br>
              <a:rPr lang="pl-PL" sz="1600" b="1" dirty="0">
                <a:latin typeface="Garamond"/>
              </a:rPr>
            </a:br>
            <a:r>
              <a:rPr lang="pl-PL" sz="1600" b="1" dirty="0">
                <a:latin typeface="Garamond"/>
              </a:rPr>
              <a:t> i przyjąć komunię. To tam przyszłemu papieżowi przyszło modlić się wśród natłoku bomb o łaskę dla Polski.</a:t>
            </a:r>
          </a:p>
          <a:p>
            <a:pPr algn="just"/>
            <a:endParaRPr lang="pl-PL" sz="1600" b="1" dirty="0">
              <a:latin typeface="Garamond"/>
            </a:endParaRPr>
          </a:p>
          <a:p>
            <a:pPr marL="0" indent="0" algn="just">
              <a:buNone/>
            </a:pPr>
            <a:endParaRPr lang="pl-PL" sz="10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0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WIELCY POLACY: Jan Paweł II </a:t>
            </a:r>
            <a:r>
              <a:rPr lang="pl-PL" sz="1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pod red. J. Dowgiałły-Tyszki, tom I, Warszawa 2007, s. 8-19.</a:t>
            </a:r>
            <a:endParaRPr lang="pl-PL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Obraz zawierający na wolnym powietrzu, budynek, chmura, woda&#10;&#10;Zawartość wygenerowana przez AI może być niepoprawna.">
            <a:extLst>
              <a:ext uri="{FF2B5EF4-FFF2-40B4-BE49-F238E27FC236}">
                <a16:creationId xmlns:a16="http://schemas.microsoft.com/office/drawing/2014/main" id="{03890403-BF33-D2E1-2884-3B0E109235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569" r="26394" b="-1"/>
          <a:stretch>
            <a:fillRect/>
          </a:stretch>
        </p:blipFill>
        <p:spPr>
          <a:xfrm>
            <a:off x="6314536" y="48808"/>
            <a:ext cx="5920357" cy="680919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b4beb05d-5dcf-4557-9f83-1d37701f7401">
            <a:hlinkClick r:id="" action="ppaction://media"/>
            <a:extLst>
              <a:ext uri="{FF2B5EF4-FFF2-40B4-BE49-F238E27FC236}">
                <a16:creationId xmlns:a16="http://schemas.microsoft.com/office/drawing/2014/main" id="{0BCF9802-60BE-D371-1615-DE28EBDA0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919" y="5849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3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7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7770D8-FE98-B396-EECA-B5A95E79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3" y="426873"/>
            <a:ext cx="7360577" cy="1807305"/>
          </a:xfrm>
        </p:spPr>
        <p:txBody>
          <a:bodyPr>
            <a:normAutofit/>
          </a:bodyPr>
          <a:lstStyle/>
          <a:p>
            <a:r>
              <a:rPr lang="pl-PL" dirty="0">
                <a:latin typeface="Garamond"/>
              </a:rPr>
              <a:t>Dom przy ulicy Tynieckiej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015091-CD6F-C165-1F14-685A77C52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3" y="2172430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4" name="Symbol zastępczy zawartości 3" descr="Dom przy ul. Tynieckiej 10 – początki krakowskiego życia Karola Wojtyły (przyszłego Papieża Jana Pawła II)">
            <a:extLst>
              <a:ext uri="{FF2B5EF4-FFF2-40B4-BE49-F238E27FC236}">
                <a16:creationId xmlns:a16="http://schemas.microsoft.com/office/drawing/2014/main" id="{B72240E0-9D28-0210-DC8B-1BDDCFC9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42" r="29047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5C75801-BC6A-0A54-3FD2-44C0F2980AD4}"/>
              </a:ext>
            </a:extLst>
          </p:cNvPr>
          <p:cNvSpPr txBox="1"/>
          <p:nvPr/>
        </p:nvSpPr>
        <p:spPr>
          <a:xfrm>
            <a:off x="298450" y="6252382"/>
            <a:ext cx="6159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Źródło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Google Maps</a:t>
            </a:r>
          </a:p>
        </p:txBody>
      </p:sp>
    </p:spTree>
    <p:extLst>
      <p:ext uri="{BB962C8B-B14F-4D97-AF65-F5344CB8AC3E}">
        <p14:creationId xmlns:p14="http://schemas.microsoft.com/office/powerpoint/2010/main" val="22359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A5BBB6-AACC-1354-52F2-1BF2E570F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6" y="-778763"/>
            <a:ext cx="6085202" cy="32594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br>
              <a:rPr lang="pl-PL" sz="3400" dirty="0">
                <a:highlight>
                  <a:srgbClr val="FFFFFF"/>
                </a:highlight>
                <a:latin typeface="Garamond"/>
                <a:ea typeface="Open Sans"/>
                <a:cs typeface="Open Sans"/>
              </a:rPr>
            </a:br>
            <a:r>
              <a:rPr lang="pl-PL" sz="3400" dirty="0">
                <a:highlight>
                  <a:srgbClr val="FFFFFF"/>
                </a:highlight>
                <a:latin typeface="Garamond"/>
                <a:ea typeface="Open Sans"/>
                <a:cs typeface="Open Sans"/>
              </a:rPr>
              <a:t>Wydział Polonistyki Uniwersytetu Jagiellońskiego</a:t>
            </a:r>
          </a:p>
          <a:p>
            <a:pPr algn="ctr"/>
            <a:endParaRPr lang="pl-PL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F338ED-65C6-7096-F80C-5886EE653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" y="1154354"/>
            <a:ext cx="6359280" cy="502260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pl-PL" sz="2000" b="1" dirty="0">
              <a:highlight>
                <a:srgbClr val="FFFFFF"/>
              </a:highlight>
              <a:latin typeface="Garamond"/>
              <a:ea typeface="Open Sans"/>
              <a:cs typeface="Open Sans"/>
            </a:endParaRPr>
          </a:p>
          <a:p>
            <a:pPr algn="just"/>
            <a:r>
              <a:rPr lang="pl-PL" sz="2000" b="1" dirty="0">
                <a:highlight>
                  <a:srgbClr val="FFFFFF"/>
                </a:highlight>
                <a:latin typeface="Garamond"/>
                <a:ea typeface="Open Sans"/>
                <a:cs typeface="Open Sans"/>
              </a:rPr>
              <a:t>Choć wybuch II wojny światowej pokrzyżował plany wielu młodych ludzi, to część z nich, w tym Karol Wojtyła, kontynuuje tajne studia. Przyszły papież kształcił się wówczas m. in. na Wydziale Teologicznym.</a:t>
            </a:r>
          </a:p>
          <a:p>
            <a:pPr algn="just"/>
            <a:r>
              <a:rPr lang="pl-PL" sz="2000" b="1" dirty="0">
                <a:highlight>
                  <a:srgbClr val="FFFFFF"/>
                </a:highlight>
                <a:latin typeface="Garamond"/>
                <a:ea typeface="Open Sans"/>
                <a:cs typeface="Open Sans"/>
              </a:rPr>
              <a:t>To właśnie na Uniwersytecie Jagiellońskim w 1948 roku młody ks. Wojtyła uzyskuje stopień doktora i prowadzi wykłady z etyki społecznej, a w roku 1954 otrzymuje ostatnią habilitację na tymże wydziale, który przestaje istnieć. Obecnie budynek ten i sąsiednie zajmuje Wydział Polonistyki UJ.</a:t>
            </a:r>
            <a:endParaRPr lang="pl-PL" sz="2000" b="1" dirty="0">
              <a:latin typeface="Garamond"/>
              <a:ea typeface="Open Sans"/>
              <a:cs typeface="Open Sans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  <a:ea typeface="Open Sans"/>
              <a:cs typeface="Open Sans"/>
            </a:endParaRPr>
          </a:p>
          <a:p>
            <a:pPr marL="0" indent="0">
              <a:buNone/>
            </a:pPr>
            <a:endParaRPr lang="pl-PL" sz="1000" dirty="0">
              <a:highlight>
                <a:srgbClr val="FFFFFF"/>
              </a:highlight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000" dirty="0">
              <a:highlight>
                <a:srgbClr val="FFFFFF"/>
              </a:highlight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000" dirty="0">
              <a:highlight>
                <a:srgbClr val="FFFFFF"/>
              </a:highlight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Źródło: Małopolski Serwis Informacyjny dedykowany świętemu Janowi Pawłowi II, </a:t>
            </a:r>
            <a:r>
              <a:rPr lang="pl-PL" sz="1000" i="1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WYDZIAŁ POLONISTYKI UNIWERSYTETU JAGIELLOŃSKIEGO, ul. Gołębia 16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WYDZIAŁ POLONISTYKI UNIWERSYTETU JAGIELLOŃSKIEGO, ul. Gołębia 16 | Jan Paweł II - serwis informacyjny, Instytut Dialogu Międzykulturowego im. Jana Pawła II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25.02.2026]. </a:t>
            </a:r>
            <a:endParaRPr lang="pl-PL" sz="1000" b="1" dirty="0">
              <a:highlight>
                <a:srgbClr val="FFFFFF"/>
              </a:highlight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4" name="Obraz 3" descr="Obraz zawierający ubrania, osoba, budynek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D9918224-C8DB-34C0-6991-1FBA3C3B3B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79" r="5983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wybuch 2 wojny">
            <a:hlinkClick r:id="" action="ppaction://media"/>
            <a:extLst>
              <a:ext uri="{FF2B5EF4-FFF2-40B4-BE49-F238E27FC236}">
                <a16:creationId xmlns:a16="http://schemas.microsoft.com/office/drawing/2014/main" id="{5C58081E-B526-BAD2-5A3E-C17E6C4E5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57" y="5572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9AAF3D-9030-045E-0A91-BC82250A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8" y="1187059"/>
            <a:ext cx="6625087" cy="1360158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3400" dirty="0">
                <a:highlight>
                  <a:srgbClr val="FFFFFF"/>
                </a:highlight>
                <a:latin typeface="Garamond"/>
              </a:rPr>
              <a:t>Wydział Polonistyki Uniwersytetu Jagiellońskiego - ul. Gołębia 16 – dawniej siedziba Wydziału Teologicznego UJ, </a:t>
            </a:r>
            <a:r>
              <a:rPr lang="pl-PL" sz="3400" i="1" dirty="0">
                <a:highlight>
                  <a:srgbClr val="FFFFFF"/>
                </a:highlight>
                <a:latin typeface="Garamond"/>
              </a:rPr>
              <a:t>alma </a:t>
            </a:r>
            <a:r>
              <a:rPr lang="pl-PL" sz="3400" i="1" dirty="0" err="1">
                <a:highlight>
                  <a:srgbClr val="FFFFFF"/>
                </a:highlight>
                <a:latin typeface="Garamond"/>
              </a:rPr>
              <a:t>mater</a:t>
            </a:r>
            <a:r>
              <a:rPr lang="pl-PL" sz="3400" i="1" dirty="0">
                <a:highlight>
                  <a:srgbClr val="FFFFFF"/>
                </a:highlight>
                <a:latin typeface="Garamond"/>
              </a:rPr>
              <a:t> </a:t>
            </a:r>
            <a:r>
              <a:rPr lang="pl-PL" sz="3400" dirty="0">
                <a:highlight>
                  <a:srgbClr val="FFFFFF"/>
                </a:highlight>
                <a:latin typeface="Garamond"/>
              </a:rPr>
              <a:t>papieża Polaka</a:t>
            </a:r>
            <a:endParaRPr lang="pl-PL" sz="3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7398C0-94FF-EAE2-1DE8-42378B13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4724390"/>
            <a:ext cx="7400026" cy="274796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Źródło: Małopolski Serwis Informacyjny dedykowany świętemu Janowi Pawłowi II, </a:t>
            </a:r>
            <a:r>
              <a:rPr lang="pl-PL" sz="1000" i="1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WYDZIAŁ POLONISTYKI UNIWERSYTETU JAGIELLOŃSKIEGO, ul. Gołębia 16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WYDZIAŁ POLONISTYKI UNIWERSYTETU JAGIELLOŃSKIEGO, ul. Gołębia 16 | Jan Paweł II - serwis informacyjny, Instytut Dialogu Międzykulturowego im. Jana Pawła II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25.02.2026]. </a:t>
            </a:r>
            <a:endParaRPr lang="pl-PL" sz="1000" b="1" dirty="0">
              <a:highlight>
                <a:srgbClr val="FFFFFF"/>
              </a:highlight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 descr="Obraz zawierający na wolnym powietrzu, niebo, fasada, architektura&#10;&#10;Zawartość wygenerowana przez AI może być niepoprawna.">
            <a:extLst>
              <a:ext uri="{FF2B5EF4-FFF2-40B4-BE49-F238E27FC236}">
                <a16:creationId xmlns:a16="http://schemas.microsoft.com/office/drawing/2014/main" id="{8E9B5046-3375-631E-2DE8-21CE9EB1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73" r="23389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52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13A317-3418-8F75-965A-45906550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" y="-856950"/>
            <a:ext cx="6085202" cy="2813720"/>
          </a:xfrm>
        </p:spPr>
        <p:txBody>
          <a:bodyPr>
            <a:normAutofit/>
          </a:bodyPr>
          <a:lstStyle/>
          <a:p>
            <a:r>
              <a:rPr lang="pl-PL" dirty="0">
                <a:latin typeface="Garamond"/>
              </a:rPr>
              <a:t>Zakrzówek miejscem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6B2E0E-2BE0-8797-C56D-2998F9CB6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" y="1172535"/>
            <a:ext cx="6344728" cy="464834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pl-PL" sz="2000" b="1" dirty="0">
                <a:latin typeface="Garamond"/>
              </a:rPr>
              <a:t>W obliczu wojny Karol Wojtyła podejmuje się ciężkiej pracy w kamieniołomach na Zakrzówku oraz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w wytwórni sody w Borku </a:t>
            </a:r>
            <a:r>
              <a:rPr lang="pl-PL" sz="2000" b="1" dirty="0" err="1">
                <a:latin typeface="Garamond"/>
              </a:rPr>
              <a:t>Fałęckim</a:t>
            </a:r>
            <a:r>
              <a:rPr lang="pl-PL" sz="2000" b="1" dirty="0">
                <a:latin typeface="Garamond"/>
              </a:rPr>
              <a:t>. Pracuje tam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od października 1940 roku do sierpnia 1944 roku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i codziennie na piechotę pokonuje 3 km, wykonując katorżniczą pracę polegającą na wożeniu taczkami rozkruszonych bloków kamiennych. Sumienny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i odpowiedzialny Karol zostaje mianowany pomocnikiem szlifierza, a po roku przeniesiony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do fabryki chemicznej Solvay, do działu oczyszczania wody. </a:t>
            </a:r>
          </a:p>
          <a:p>
            <a:pPr marL="0" indent="0" algn="just">
              <a:buNone/>
            </a:pPr>
            <a:r>
              <a:rPr lang="pl-PL" sz="2000" b="1" dirty="0">
                <a:latin typeface="Garamond"/>
              </a:rPr>
              <a:t>Praca na nocne zmiany miała swoje plusy - pozwalała mu czytać książki przy jednoczesnym pilnowaniu pieca.</a:t>
            </a:r>
          </a:p>
          <a:p>
            <a:pPr marL="0" indent="0" algn="just">
              <a:buNone/>
            </a:pPr>
            <a:r>
              <a:rPr lang="pl-PL" sz="2000" b="1" dirty="0">
                <a:latin typeface="Garamond"/>
              </a:rPr>
              <a:t>Aż trudno uwierzyć, że dzisiejszy Zakrzówek </a:t>
            </a:r>
            <a:br>
              <a:rPr lang="pl-PL" sz="2000" b="1" dirty="0">
                <a:latin typeface="Garamond"/>
              </a:rPr>
            </a:br>
            <a:r>
              <a:rPr lang="pl-PL" sz="2000" b="1" dirty="0">
                <a:latin typeface="Garamond"/>
              </a:rPr>
              <a:t>to Krakowskie Centrum Sportu i Rekreacji. </a:t>
            </a:r>
          </a:p>
          <a:p>
            <a:pPr marL="0" indent="0">
              <a:buNone/>
            </a:pP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Źródł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 Chruściel, </a:t>
            </a:r>
            <a:r>
              <a:rPr lang="pl-PL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Karol Wojtyła – Droga do świętości,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 Solvay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25.02.2026]; </a:t>
            </a:r>
            <a:r>
              <a:rPr lang="pl-PL" sz="1000" i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WIELCY POLACY: Jan Paweł II </a:t>
            </a:r>
            <a:r>
              <a:rPr lang="pl-PL" sz="1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pod red. J. Dowgiałły-Tyszki, tom I, Warszawa 2007, s. 8-19.</a:t>
            </a:r>
            <a:endParaRPr lang="pl-PL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/>
          </a:p>
        </p:txBody>
      </p:sp>
      <p:pic>
        <p:nvPicPr>
          <p:cNvPr id="4" name="Obraz 3" descr="Obraz zawierający na wolnym powietrzu, Ludzka twarz, ubrania, osoba&#10;&#10;Zawartość wygenerowana przez AI może być niepoprawna.">
            <a:extLst>
              <a:ext uri="{FF2B5EF4-FFF2-40B4-BE49-F238E27FC236}">
                <a16:creationId xmlns:a16="http://schemas.microsoft.com/office/drawing/2014/main" id="{1AF9258D-846E-E41B-D0D0-7AB9982081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2323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e382ba55-2375-40b8-a7df-074cc89f475e">
            <a:hlinkClick r:id="" action="ppaction://media"/>
            <a:extLst>
              <a:ext uri="{FF2B5EF4-FFF2-40B4-BE49-F238E27FC236}">
                <a16:creationId xmlns:a16="http://schemas.microsoft.com/office/drawing/2014/main" id="{ED17AD1B-F641-FB24-C83C-2761DC181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629" y="58208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459B71-B7F7-DB94-5022-BB11AC27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93" y="848010"/>
            <a:ext cx="5700622" cy="180730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just"/>
            <a:br>
              <a:rPr lang="en-US" sz="6000" dirty="0">
                <a:latin typeface="Garamond"/>
              </a:rPr>
            </a:br>
            <a:br>
              <a:rPr lang="en-US" sz="6000" dirty="0">
                <a:latin typeface="Garamond"/>
              </a:rPr>
            </a:br>
            <a:r>
              <a:rPr lang="en-US" sz="6000" dirty="0" err="1">
                <a:latin typeface="Garamond"/>
              </a:rPr>
              <a:t>Zakrzówek</a:t>
            </a:r>
            <a:r>
              <a:rPr lang="pl-PL" sz="6000" dirty="0">
                <a:latin typeface="Garamond"/>
              </a:rPr>
              <a:t> </a:t>
            </a:r>
            <a:r>
              <a:rPr lang="en-US" sz="6000" dirty="0">
                <a:latin typeface="Garamond"/>
              </a:rPr>
              <a:t>-</a:t>
            </a:r>
            <a:r>
              <a:rPr lang="pl-PL" sz="6000" dirty="0">
                <a:latin typeface="Garamond"/>
              </a:rPr>
              <a:t> </a:t>
            </a:r>
            <a:r>
              <a:rPr lang="en-US" sz="6000" dirty="0" err="1">
                <a:latin typeface="Garamond"/>
              </a:rPr>
              <a:t>dawny</a:t>
            </a:r>
            <a:r>
              <a:rPr lang="en-US" sz="6000" dirty="0">
                <a:latin typeface="Garamond"/>
              </a:rPr>
              <a:t> </a:t>
            </a:r>
            <a:r>
              <a:rPr lang="en-US" sz="6000" dirty="0" err="1">
                <a:latin typeface="Garamond"/>
              </a:rPr>
              <a:t>kamieniołom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endParaRPr lang="en-US" sz="3100" b="1" dirty="0">
              <a:highlight>
                <a:srgbClr val="FFFFFF"/>
              </a:highlight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C533FDA-6E76-81F5-0DC8-4B3EB802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Symbol zastępczy zawartości 3" descr="Obraz zawierający niebo, natura, na wolnym powietrzu, krajobraz&#10;&#10;Zawartość wygenerowana przez AI może być niepoprawna.">
            <a:extLst>
              <a:ext uri="{FF2B5EF4-FFF2-40B4-BE49-F238E27FC236}">
                <a16:creationId xmlns:a16="http://schemas.microsoft.com/office/drawing/2014/main" id="{E9A8C208-E280-B9A9-81E1-31ABC92A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83" r="30479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4D865D2-19A7-A6AE-5CCB-E8721077D06A}"/>
              </a:ext>
            </a:extLst>
          </p:cNvPr>
          <p:cNvSpPr txBox="1"/>
          <p:nvPr/>
        </p:nvSpPr>
        <p:spPr>
          <a:xfrm>
            <a:off x="131503" y="6332815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Źródło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Post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Dzielnica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Dębniki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Kraków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29388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3609153-23EB-1E9A-56D2-09BC7801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" y="-976761"/>
            <a:ext cx="6099580" cy="3403191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Garamond"/>
              </a:rPr>
              <a:t>Święcenia Kapłańskie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7FADF9-715F-835C-8E7A-9F60BE090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2" y="1229334"/>
            <a:ext cx="6357667" cy="43477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pl-PL" sz="2000" b="1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Przenosimy się do roku 1946. Jest 1 listopada – </a:t>
            </a:r>
            <a:br>
              <a:rPr lang="pl-PL" sz="2000" b="1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</a:br>
            <a:r>
              <a:rPr lang="pl-PL" sz="2000" b="1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w prywatnej kaplicy arcybiskupów krakowskich kardynał Adam Stefan Sapieha udziela Karolowi Wojtyle w trybie przyspieszonym święceń kapłańskich. Dlaczego? Otóż Karol Wojtyła miał jeszcze w tym roku rozpocząć studia doktorskie z teologii w rzymskim Uniwersytecie </a:t>
            </a:r>
            <a:r>
              <a:rPr lang="pl-PL" sz="2000" b="1" dirty="0" err="1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Angelicum</a:t>
            </a:r>
            <a:r>
              <a:rPr lang="pl-PL" sz="2000" b="1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. </a:t>
            </a:r>
          </a:p>
          <a:p>
            <a:pPr algn="just"/>
            <a:r>
              <a:rPr lang="pl-PL" sz="2000" b="1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W ceremonii (która oczywiście odbyła się w Krakowie) uczestniczyła wówczas niewielka grupa krewnych </a:t>
            </a:r>
            <a:br>
              <a:rPr lang="pl-PL" sz="2000" b="1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</a:br>
            <a:r>
              <a:rPr lang="pl-PL" sz="2000" b="1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  <a:t>i przyjaciół 26-letniego Karola.</a:t>
            </a:r>
          </a:p>
          <a:p>
            <a:endParaRPr lang="pl-PL" sz="2000" b="1" dirty="0">
              <a:highlight>
                <a:srgbClr val="FFFFFF"/>
              </a:highlight>
              <a:latin typeface="Garamond"/>
            </a:endParaRPr>
          </a:p>
          <a:p>
            <a:endParaRPr lang="pl-PL" sz="2000" b="1" dirty="0">
              <a:highlight>
                <a:srgbClr val="FFFFFF"/>
              </a:highlight>
              <a:latin typeface="Garamond"/>
            </a:endParaRPr>
          </a:p>
          <a:p>
            <a:endParaRPr lang="pl-PL" sz="2000" b="1" dirty="0">
              <a:highlight>
                <a:srgbClr val="FFFFFF"/>
              </a:highlight>
              <a:latin typeface="Garamond"/>
            </a:endParaRPr>
          </a:p>
          <a:p>
            <a:endParaRPr lang="pl-PL" sz="2000" b="1" dirty="0">
              <a:highlight>
                <a:srgbClr val="FFFFFF"/>
              </a:highlight>
              <a:latin typeface="Garamond"/>
            </a:endParaRPr>
          </a:p>
          <a:p>
            <a:pPr marL="0" indent="0">
              <a:buNone/>
            </a:pPr>
            <a:endParaRPr lang="pl-PL" sz="2000" b="1" dirty="0">
              <a:highlight>
                <a:srgbClr val="FFFFFF"/>
              </a:highlight>
              <a:latin typeface="Garamond"/>
            </a:endParaRPr>
          </a:p>
          <a:p>
            <a:pPr marL="0" indent="0">
              <a:buNone/>
            </a:pP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2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Rocznica święceń kapłańskich Karola Wojtyły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Rocznica święceń kapłańskich Karola Wojtyły | dzieje.pl - Historia Polski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[dostęp: 26.02.2026]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pl-PL" sz="1200" i="1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WIELCY POLACY: Jan Paweł II </a:t>
            </a:r>
            <a:r>
              <a:rPr lang="pl-PL" sz="1200" dirty="0">
                <a:highlight>
                  <a:srgbClr val="FFFFFF"/>
                </a:highligh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pod red. J. Dowgiałły-Tyszki, tom I, Warszawa 2007, s. 8-19.</a:t>
            </a:r>
            <a:endParaRPr lang="pl-PL" sz="1200" b="1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pl-PL" sz="2000" dirty="0">
                <a:highlight>
                  <a:srgbClr val="FFFFFF"/>
                </a:highlight>
                <a:latin typeface="Garamond"/>
                <a:ea typeface="+mn-lt"/>
                <a:cs typeface="+mn-lt"/>
              </a:rPr>
            </a:br>
            <a:endParaRPr lang="pl-PL" sz="1300" b="1" dirty="0">
              <a:highlight>
                <a:srgbClr val="FFFFFF"/>
              </a:highlight>
              <a:latin typeface="Garamond"/>
            </a:endParaRPr>
          </a:p>
        </p:txBody>
      </p:sp>
      <p:pic>
        <p:nvPicPr>
          <p:cNvPr id="4" name="Obraz 3" descr="Obraz zawierający ubrania, szata, osoba, duchowieństwo&#10;&#10;Zawartość wygenerowana przez AI może być niepoprawna.">
            <a:extLst>
              <a:ext uri="{FF2B5EF4-FFF2-40B4-BE49-F238E27FC236}">
                <a16:creationId xmlns:a16="http://schemas.microsoft.com/office/drawing/2014/main" id="{51C9C38C-DECF-DA65-FC5A-17AA91DBF0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40" r="2" b="1969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cec55b3b-622b-4776-a0b6-12e4ea707ac9">
            <a:hlinkClick r:id="" action="ppaction://media"/>
            <a:extLst>
              <a:ext uri="{FF2B5EF4-FFF2-40B4-BE49-F238E27FC236}">
                <a16:creationId xmlns:a16="http://schemas.microsoft.com/office/drawing/2014/main" id="{7B1F54DA-9EC1-3D3F-644E-28385CADA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366" y="581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3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8610F7-2B07-47C7-EE96-56BFD3814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1" y="1389880"/>
            <a:ext cx="5251316" cy="18073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pl-PL" sz="3400" dirty="0">
                <a:latin typeface="Garamond"/>
              </a:rPr>
              <a:t>Adam Stefan Sapieha - ten, który udzielił święceń kapłańskich Karolowi Wojtyle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93C597-7038-103D-9CBD-15911BF4E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633035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endParaRPr lang="pl-PL" sz="2000" dirty="0">
              <a:highlight>
                <a:srgbClr val="FFFFFF"/>
              </a:highlight>
              <a:latin typeface="Garamond"/>
            </a:endParaRPr>
          </a:p>
          <a:p>
            <a:pPr marL="0" indent="0">
              <a:buNone/>
            </a:pPr>
            <a:endParaRPr lang="pl-PL" sz="13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3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3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 descr="Ilustracja">
            <a:extLst>
              <a:ext uri="{FF2B5EF4-FFF2-40B4-BE49-F238E27FC236}">
                <a16:creationId xmlns:a16="http://schemas.microsoft.com/office/drawing/2014/main" id="{C08D6781-F1CB-30F0-0192-72C2A27D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7375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15A5516-53EF-1845-CAF6-CD232CD6B9FF}"/>
              </a:ext>
            </a:extLst>
          </p:cNvPr>
          <p:cNvSpPr txBox="1"/>
          <p:nvPr/>
        </p:nvSpPr>
        <p:spPr>
          <a:xfrm>
            <a:off x="133215" y="639437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sz="1000" i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Adam Stefan Sapieha </a:t>
            </a:r>
            <a:r>
              <a:rPr lang="pl-PL" sz="1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[online:] 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https://pl.wikipedia.org/wiki/Adam_Stefan_Sapieha</a:t>
            </a:r>
            <a:r>
              <a:rPr 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[dostęp: 25.02.2026]. 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5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1609</Words>
  <Application>Microsoft Office PowerPoint</Application>
  <PresentationFormat>Panoramiczny</PresentationFormat>
  <Paragraphs>119</Paragraphs>
  <Slides>18</Slides>
  <Notes>0</Notes>
  <HiddenSlides>0</HiddenSlides>
  <MMClips>8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Garamond</vt:lpstr>
      <vt:lpstr>Times New Roman</vt:lpstr>
      <vt:lpstr>Motyw pakietu Office</vt:lpstr>
      <vt:lpstr>Kraków śladami Jana Pawła II</vt:lpstr>
      <vt:lpstr>Kraków Karola Wojtyły</vt:lpstr>
      <vt:lpstr>Dom przy ulicy Tynieckiej 10</vt:lpstr>
      <vt:lpstr> Wydział Polonistyki Uniwersytetu Jagiellońskiego </vt:lpstr>
      <vt:lpstr>Wydział Polonistyki Uniwersytetu Jagiellońskiego - ul. Gołębia 16 – dawniej siedziba Wydziału Teologicznego UJ, alma mater papieża Polaka</vt:lpstr>
      <vt:lpstr>Zakrzówek miejscem pracy</vt:lpstr>
      <vt:lpstr>  Zakrzówek - dawny kamieniołom   </vt:lpstr>
      <vt:lpstr>Święcenia Kapłańskie</vt:lpstr>
      <vt:lpstr>Adam Stefan Sapieha - ten, który udzielił święceń kapłańskich Karolowi Wojtyle</vt:lpstr>
      <vt:lpstr>Pierwsza msza odprawiona przez Wojtyłę – Kraków  w sercu przyszłego papieża</vt:lpstr>
      <vt:lpstr>Krypta św. Leonarda na Wawelu</vt:lpstr>
      <vt:lpstr>Objęcie wikariatu parafii  św. Floriana w Krakowie</vt:lpstr>
      <vt:lpstr>Kościół św. Floriana</vt:lpstr>
      <vt:lpstr>Ostatnia pielgrzymka do Polski</vt:lpstr>
      <vt:lpstr>Ostatnia pielgrzymka do Polski</vt:lpstr>
      <vt:lpstr>W roku 2002 odbyła się ostatnia wizyta  w Polsce, a tym samym – w Krakowie…</vt:lpstr>
      <vt:lpstr>Bibliografia</vt:lpstr>
      <vt:lpstr>Dziękuję za uwagę       Prezentację wykonała: Magdalena Kutaj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Kraków śladami Jana Pawła II</dc:title>
  <dc:creator/>
  <cp:lastModifiedBy>Monika Banach</cp:lastModifiedBy>
  <cp:revision>844</cp:revision>
  <dcterms:created xsi:type="dcterms:W3CDTF">2026-02-23T18:22:06Z</dcterms:created>
  <dcterms:modified xsi:type="dcterms:W3CDTF">2026-02-27T20:01:12Z</dcterms:modified>
</cp:coreProperties>
</file>