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97" r:id="rId3"/>
    <p:sldId id="260" r:id="rId4"/>
    <p:sldId id="261" r:id="rId5"/>
    <p:sldId id="262" r:id="rId6"/>
    <p:sldId id="263" r:id="rId7"/>
    <p:sldId id="264" r:id="rId8"/>
    <p:sldId id="299" r:id="rId9"/>
    <p:sldId id="300" r:id="rId10"/>
    <p:sldId id="265" r:id="rId11"/>
    <p:sldId id="266" r:id="rId12"/>
    <p:sldId id="270" r:id="rId13"/>
    <p:sldId id="279" r:id="rId14"/>
    <p:sldId id="287" r:id="rId15"/>
    <p:sldId id="288" r:id="rId16"/>
    <p:sldId id="289" r:id="rId17"/>
    <p:sldId id="290" r:id="rId18"/>
    <p:sldId id="291" r:id="rId19"/>
    <p:sldId id="293" r:id="rId20"/>
    <p:sldId id="294" r:id="rId21"/>
    <p:sldId id="296" r:id="rId22"/>
    <p:sldId id="295" r:id="rId23"/>
    <p:sldId id="292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6A9B842-D2BF-4D5B-B481-03FFC98984EC}" type="datetimeFigureOut">
              <a:rPr lang="pl-PL" smtClean="0"/>
              <a:t>2020-10-26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2C8E558-A858-4CD6-99C5-D58E1419CF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014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B842-D2BF-4D5B-B481-03FFC98984EC}" type="datetimeFigureOut">
              <a:rPr lang="pl-PL" smtClean="0"/>
              <a:t>2020-10-26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E558-A858-4CD6-99C5-D58E1419CF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13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B842-D2BF-4D5B-B481-03FFC98984EC}" type="datetimeFigureOut">
              <a:rPr lang="pl-PL" smtClean="0"/>
              <a:t>2020-10-26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E558-A858-4CD6-99C5-D58E1419CF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8096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B842-D2BF-4D5B-B481-03FFC98984EC}" type="datetimeFigureOut">
              <a:rPr lang="pl-PL" smtClean="0"/>
              <a:t>2020-10-26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E558-A858-4CD6-99C5-D58E1419CF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959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B842-D2BF-4D5B-B481-03FFC98984EC}" type="datetimeFigureOut">
              <a:rPr lang="pl-PL" smtClean="0"/>
              <a:t>2020-10-26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E558-A858-4CD6-99C5-D58E1419CF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2551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B842-D2BF-4D5B-B481-03FFC98984EC}" type="datetimeFigureOut">
              <a:rPr lang="pl-PL" smtClean="0"/>
              <a:t>2020-10-26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E558-A858-4CD6-99C5-D58E1419CF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2069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B842-D2BF-4D5B-B481-03FFC98984EC}" type="datetimeFigureOut">
              <a:rPr lang="pl-PL" smtClean="0"/>
              <a:t>2020-10-26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E558-A858-4CD6-99C5-D58E1419CF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3154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6A9B842-D2BF-4D5B-B481-03FFC98984EC}" type="datetimeFigureOut">
              <a:rPr lang="pl-PL" smtClean="0"/>
              <a:t>2020-10-26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E558-A858-4CD6-99C5-D58E1419CF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885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6A9B842-D2BF-4D5B-B481-03FFC98984EC}" type="datetimeFigureOut">
              <a:rPr lang="pl-PL" smtClean="0"/>
              <a:t>2020-10-26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E558-A858-4CD6-99C5-D58E1419CF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81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B842-D2BF-4D5B-B481-03FFC98984EC}" type="datetimeFigureOut">
              <a:rPr lang="pl-PL" smtClean="0"/>
              <a:t>2020-10-26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E558-A858-4CD6-99C5-D58E1419CF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125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B842-D2BF-4D5B-B481-03FFC98984EC}" type="datetimeFigureOut">
              <a:rPr lang="pl-PL" smtClean="0"/>
              <a:t>2020-10-26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E558-A858-4CD6-99C5-D58E1419CF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15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B842-D2BF-4D5B-B481-03FFC98984EC}" type="datetimeFigureOut">
              <a:rPr lang="pl-PL" smtClean="0"/>
              <a:t>2020-10-26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E558-A858-4CD6-99C5-D58E1419CF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285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B842-D2BF-4D5B-B481-03FFC98984EC}" type="datetimeFigureOut">
              <a:rPr lang="pl-PL" smtClean="0"/>
              <a:t>2020-10-26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E558-A858-4CD6-99C5-D58E1419CF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935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B842-D2BF-4D5B-B481-03FFC98984EC}" type="datetimeFigureOut">
              <a:rPr lang="pl-PL" smtClean="0"/>
              <a:t>2020-10-26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E558-A858-4CD6-99C5-D58E1419CF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772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B842-D2BF-4D5B-B481-03FFC98984EC}" type="datetimeFigureOut">
              <a:rPr lang="pl-PL" smtClean="0"/>
              <a:t>2020-10-26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E558-A858-4CD6-99C5-D58E1419CF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412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B842-D2BF-4D5B-B481-03FFC98984EC}" type="datetimeFigureOut">
              <a:rPr lang="pl-PL" smtClean="0"/>
              <a:t>2020-10-26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E558-A858-4CD6-99C5-D58E1419CF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072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B842-D2BF-4D5B-B481-03FFC98984EC}" type="datetimeFigureOut">
              <a:rPr lang="pl-PL" smtClean="0"/>
              <a:t>2020-10-26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E558-A858-4CD6-99C5-D58E1419CF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44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6A9B842-D2BF-4D5B-B481-03FFC98984EC}" type="datetimeFigureOut">
              <a:rPr lang="pl-PL" smtClean="0"/>
              <a:t>2020-10-26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2C8E558-A858-4CD6-99C5-D58E1419CF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124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03086" y="904649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Jak skutecznie uczyć się                      w domu?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2688336"/>
            <a:ext cx="9144000" cy="2477389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Jak zwiększyć wydajność naszego mózgu ?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Nie chce mi się… czyli kilka słów o motywacji.</a:t>
            </a:r>
          </a:p>
          <a:p>
            <a:pPr algn="ctr"/>
            <a:endParaRPr lang="pl-PL" b="1" dirty="0" smtClean="0"/>
          </a:p>
        </p:txBody>
      </p:sp>
    </p:spTree>
    <p:extLst>
      <p:ext uri="{BB962C8B-B14F-4D97-AF65-F5344CB8AC3E}">
        <p14:creationId xmlns:p14="http://schemas.microsoft.com/office/powerpoint/2010/main" val="40198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8</a:t>
            </a:r>
            <a:r>
              <a:rPr lang="pl-PL" dirty="0" smtClean="0"/>
              <a:t>. Zrób sobie przerwę!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Dochodzimy do najprzyjemniejszego punktu programu, czyli odpoczynku! </a:t>
            </a:r>
          </a:p>
          <a:p>
            <a:endParaRPr lang="pl-PL" dirty="0" smtClean="0"/>
          </a:p>
          <a:p>
            <a:r>
              <a:rPr lang="pl-PL" dirty="0" smtClean="0"/>
              <a:t>Oczywiście trzeba pamiętać, by nauka była przeplatana przerwami, a nie przerwy – nauką. </a:t>
            </a:r>
          </a:p>
          <a:p>
            <a:endParaRPr lang="pl-PL" dirty="0" smtClean="0"/>
          </a:p>
          <a:p>
            <a:r>
              <a:rPr lang="pl-PL" dirty="0" smtClean="0"/>
              <a:t>Umysł także potrzebuje odpoczynku, dlatego warto pamiętać, by np. poćwiczyć lub wyjść z psem na spacer, oczywiście zachowując wszystkie zalecane środki ostrożności !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033" y="3474721"/>
            <a:ext cx="2133710" cy="319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Psycholożka Peter </a:t>
            </a:r>
            <a:r>
              <a:rPr lang="pl-PL" dirty="0" err="1" smtClean="0"/>
              <a:t>Hollins</a:t>
            </a:r>
            <a:r>
              <a:rPr lang="pl-PL" dirty="0" smtClean="0"/>
              <a:t>, w książce "Sztuka samodzielnej nauki" pokazuje, co zrobić, by osiągnąć najlepsze wyniki w nauce.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34460"/>
          </a:xfrm>
        </p:spPr>
        <p:txBody>
          <a:bodyPr>
            <a:normAutofit/>
          </a:bodyPr>
          <a:lstStyle/>
          <a:p>
            <a:r>
              <a:rPr lang="pl-PL" dirty="0" smtClean="0"/>
              <a:t>Okazuje się, że u podstaw efektywnej nauki leży pewność siebie, czyli przekonanie, że jest się w stanie nauczyć czegoś nowego. </a:t>
            </a:r>
          </a:p>
          <a:p>
            <a:endParaRPr lang="pl-PL" dirty="0" smtClean="0"/>
          </a:p>
          <a:p>
            <a:r>
              <a:rPr lang="pl-PL" dirty="0" smtClean="0"/>
              <a:t>Kolejna kwestia to zarządzanie sobą, w praktyce oznacza to zorganizowanie czasu, przestrzeni i narzędzi, które pozwalają na skuteczną naukę. W przypadku samodzielnej nauki to szczególnie ważne</a:t>
            </a:r>
            <a:r>
              <a:rPr lang="pl-PL" dirty="0"/>
              <a:t>!</a:t>
            </a:r>
            <a:endParaRPr lang="pl-PL" dirty="0" smtClean="0"/>
          </a:p>
          <a:p>
            <a:r>
              <a:rPr lang="pl-PL" dirty="0" smtClean="0"/>
              <a:t>Zanim rozpoczniesz naukę, zaplanuj dokładnie takie rzeczy, jak źródło informacji (notatki z lekcji online, seria </a:t>
            </a:r>
            <a:r>
              <a:rPr lang="pl-PL" dirty="0" err="1" smtClean="0"/>
              <a:t>tutoriali</a:t>
            </a:r>
            <a:r>
              <a:rPr lang="pl-PL" dirty="0" smtClean="0"/>
              <a:t> na </a:t>
            </a:r>
            <a:r>
              <a:rPr lang="pl-PL" dirty="0" err="1" smtClean="0"/>
              <a:t>YouTubie</a:t>
            </a:r>
            <a:r>
              <a:rPr lang="pl-PL" dirty="0" smtClean="0"/>
              <a:t>, notatki od znajomych), czas, jaki przeznaczysz na dany przedmiot, metodę weryfikacji nowej wiedzy (np. nagrywanie krótkiego podsumowania każdej lekcji na smartfonie). Dopiero po przejściu tych etapów rozpocznij naukę.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69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Samokształcenie.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/>
              <a:t>S</a:t>
            </a:r>
            <a:r>
              <a:rPr lang="pl-PL" sz="2400" b="1" dirty="0" smtClean="0">
                <a:effectLst/>
              </a:rPr>
              <a:t>amokształcenie czyli proces samouctwa, w którym </a:t>
            </a:r>
            <a:r>
              <a:rPr lang="pl-PL" sz="2400" b="1" dirty="0" smtClean="0">
                <a:solidFill>
                  <a:schemeClr val="accent1"/>
                </a:solidFill>
                <a:effectLst/>
              </a:rPr>
              <a:t>to Ty sam </a:t>
            </a:r>
            <a:r>
              <a:rPr lang="pl-PL" sz="2400" b="1" dirty="0" smtClean="0">
                <a:effectLst/>
              </a:rPr>
              <a:t>ustalasz swoje cele, treści kształcenie, środki i warunki. </a:t>
            </a:r>
          </a:p>
          <a:p>
            <a:endParaRPr lang="pl-PL" sz="2400" b="1" dirty="0"/>
          </a:p>
          <a:p>
            <a:pPr marL="0" indent="0">
              <a:buNone/>
            </a:pPr>
            <a:endParaRPr lang="pl-PL" sz="2400" dirty="0" smtClean="0">
              <a:effectLst/>
            </a:endParaRPr>
          </a:p>
          <a:p>
            <a:r>
              <a:rPr lang="pl-PL" sz="2400" dirty="0" smtClean="0">
                <a:effectLst/>
              </a:rPr>
              <a:t>Samokształcenie powinno odbywać się z </a:t>
            </a:r>
            <a:r>
              <a:rPr lang="pl-PL" sz="2400" dirty="0" smtClean="0">
                <a:solidFill>
                  <a:schemeClr val="accent1"/>
                </a:solidFill>
                <a:effectLst/>
              </a:rPr>
              <a:t>własnej woli</a:t>
            </a:r>
            <a:r>
              <a:rPr lang="pl-PL" sz="2400" dirty="0" smtClean="0">
                <a:effectLst/>
              </a:rPr>
              <a:t>. Musi to być ciąg działań podjętych przez Ciebie - mających na celu </a:t>
            </a:r>
            <a:r>
              <a:rPr lang="pl-PL" sz="2400" dirty="0" smtClean="0">
                <a:solidFill>
                  <a:schemeClr val="accent1"/>
                </a:solidFill>
                <a:effectLst/>
              </a:rPr>
              <a:t>dążenie</a:t>
            </a:r>
            <a:r>
              <a:rPr lang="pl-PL" sz="2400" dirty="0" smtClean="0">
                <a:effectLst/>
              </a:rPr>
              <a:t> do celu bez pomocy nauczyciela.</a:t>
            </a:r>
            <a:endParaRPr lang="pl-PL" sz="2400" dirty="0">
              <a:effectLst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251" y="5273258"/>
            <a:ext cx="2969362" cy="158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9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Samokształcenie  - twój sposób na efektywną naukę .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1"/>
                </a:solidFill>
              </a:rPr>
              <a:t>Motywacja</a:t>
            </a:r>
            <a:r>
              <a:rPr lang="pl-PL" dirty="0" smtClean="0"/>
              <a:t> </a:t>
            </a:r>
            <a:r>
              <a:rPr lang="pl-PL" dirty="0"/>
              <a:t>odgrywa bardzo dużą rolę </a:t>
            </a:r>
            <a:r>
              <a:rPr lang="pl-PL" dirty="0" smtClean="0"/>
              <a:t>samokształceniu</a:t>
            </a:r>
            <a:r>
              <a:rPr lang="pl-PL" dirty="0"/>
              <a:t>, gdyż bez odpowiednich motywów nie </a:t>
            </a:r>
            <a:r>
              <a:rPr lang="pl-PL" dirty="0" smtClean="0"/>
              <a:t>podjąłbyś się </a:t>
            </a:r>
            <a:r>
              <a:rPr lang="pl-PL" dirty="0"/>
              <a:t>samouctwa. A motywy bywają różne: chęć podniesienia swoich kwalifikacji, poznanie i uświadomienie sobie własnych braków, itd. Najważniejsze jest to, że </a:t>
            </a:r>
            <a:r>
              <a:rPr lang="pl-PL" dirty="0" smtClean="0"/>
              <a:t>musisz </a:t>
            </a:r>
            <a:r>
              <a:rPr lang="pl-PL" dirty="0"/>
              <a:t>odczuwać </a:t>
            </a:r>
            <a:r>
              <a:rPr lang="pl-PL" dirty="0">
                <a:solidFill>
                  <a:schemeClr val="accent1"/>
                </a:solidFill>
              </a:rPr>
              <a:t>wewnętrzną potrzebę</a:t>
            </a:r>
            <a:r>
              <a:rPr lang="pl-PL" dirty="0"/>
              <a:t>. </a:t>
            </a:r>
          </a:p>
          <a:p>
            <a:r>
              <a:rPr lang="pl-PL" dirty="0"/>
              <a:t>W samouctwie trzeba być bardzo </a:t>
            </a:r>
            <a:r>
              <a:rPr lang="pl-PL" dirty="0">
                <a:solidFill>
                  <a:schemeClr val="accent1"/>
                </a:solidFill>
              </a:rPr>
              <a:t>wytrwałym w swojej pracy </a:t>
            </a:r>
            <a:r>
              <a:rPr lang="pl-PL" dirty="0"/>
              <a:t>i łatwo się nie zrażać </a:t>
            </a:r>
            <a:r>
              <a:rPr lang="pl-PL" dirty="0" smtClean="0"/>
              <a:t>                    w </a:t>
            </a:r>
            <a:r>
              <a:rPr lang="pl-PL" dirty="0"/>
              <a:t>przypadku niepowodzeń, bo tylko dzięki temu możemy osiągnąć cele, które sobie postawiliśmy. Po za tym w swoją pracę, należy się zaangażować, być aktywnym, poszukiwać i wykorzystywać swoją energię w sposób rozsądny.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64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Jak zwiększyć wydajność naszego mózgu 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Czyż nie byłoby wspaniale mieć supermózg, uczyć się języków obcych w tydzień, chwytać w lot najbardziej skomplikowane zagadnienia? Zupełnie jak bohaterzy filmów – Jestem Bogiem (2010) czy Lucy (2014).</a:t>
            </a:r>
          </a:p>
          <a:p>
            <a:r>
              <a:rPr lang="pl-PL" dirty="0" smtClean="0"/>
              <a:t>Co zatem możemy zrobić, aby nasz mózg bardziej sprawnie pracował ?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264" y="4261104"/>
            <a:ext cx="6076222" cy="24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4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Ile procent mózgu wykorzystujesz?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4954" y="2603500"/>
            <a:ext cx="10713958" cy="3416300"/>
          </a:xfrm>
        </p:spPr>
        <p:txBody>
          <a:bodyPr>
            <a:normAutofit fontScale="92500"/>
          </a:bodyPr>
          <a:lstStyle/>
          <a:p>
            <a:r>
              <a:rPr lang="pl-PL" b="1" dirty="0" smtClean="0">
                <a:solidFill>
                  <a:schemeClr val="accent1"/>
                </a:solidFill>
              </a:rPr>
              <a:t>Mit 10% </a:t>
            </a:r>
            <a:r>
              <a:rPr lang="pl-PL" dirty="0" smtClean="0"/>
              <a:t>najprawdopodobniej wywodzi się z początku XX w., kiedy to Wiliam James ogłosił, że – jego zdaniem- człowiek wykorzystuje jedynie niewielką część swojego potencjału intelektualnego – właśnie ok. 10%.</a:t>
            </a:r>
          </a:p>
          <a:p>
            <a:r>
              <a:rPr lang="pl-PL" dirty="0" smtClean="0"/>
              <a:t>W świetle wyników współczesnych badań ludzie zdrowi wykorzystują swoje mózgi </a:t>
            </a:r>
            <a:r>
              <a:rPr lang="pl-PL" b="1" dirty="0" smtClean="0">
                <a:solidFill>
                  <a:schemeClr val="accent1"/>
                </a:solidFill>
              </a:rPr>
              <a:t>w 100 %. </a:t>
            </a:r>
            <a:r>
              <a:rPr lang="pl-PL" dirty="0" smtClean="0"/>
              <a:t>Funkcjonalny rezonans magnetyczny pozwala niezbicie stwierdzić, że w zdrowym mózgu aktywne (nawet podczas snu) są wszystkie jego rejony, choć nie wszystkie jednocześnie w takim samym stopniu. </a:t>
            </a:r>
          </a:p>
          <a:p>
            <a:r>
              <a:rPr lang="pl-PL" dirty="0" smtClean="0"/>
              <a:t>Wygląda więc na to, że dysponująca zdrowym mózgiem osoba, wbrew mitowi, wykorzystuje go w 100%. Czy jednak znaczy to, że w równym stopniu wykorzystuje jego potencjał ? Wiele wskazuje na to, że intuicja Jamesa mogła być skuteczna i wiele osób nie wykorzystuje w pełni swojego intelektualnego potencjału.</a:t>
            </a:r>
          </a:p>
          <a:p>
            <a:r>
              <a:rPr lang="pl-PL" dirty="0" smtClean="0"/>
              <a:t>To ważne, bo podczas gdy wiele osób myśli, że dla szkolnych i życiowych sukcesów najważniejsze jest IQ, to jednak  w rzeczywistości dużo bardziej istotna jest </a:t>
            </a:r>
            <a:r>
              <a:rPr lang="pl-PL" sz="2200" b="1" dirty="0" smtClean="0">
                <a:solidFill>
                  <a:schemeClr val="accent1"/>
                </a:solidFill>
              </a:rPr>
              <a:t>umiejętność wykorzystywania posiadanego potencjału</a:t>
            </a:r>
            <a:r>
              <a:rPr lang="pl-PL" dirty="0" smtClean="0"/>
              <a:t>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450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Podzielna uwaga?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Okazuje się, że tak naprawdę </a:t>
            </a:r>
            <a:r>
              <a:rPr lang="pl-PL" dirty="0" smtClean="0">
                <a:solidFill>
                  <a:schemeClr val="accent1"/>
                </a:solidFill>
              </a:rPr>
              <a:t>nie ma czegoś takiego jak podzielna uwaga</a:t>
            </a:r>
            <a:r>
              <a:rPr lang="pl-PL" dirty="0" smtClean="0"/>
              <a:t>. Nasz umysł          w danym momencie może pracować tylko nad jednym wymagającym uwagi zadaniem.                Z badań przeprowadzonych m.in. z użyciem technik tzw. </a:t>
            </a:r>
            <a:r>
              <a:rPr lang="pl-PL" dirty="0" err="1"/>
              <a:t>n</a:t>
            </a:r>
            <a:r>
              <a:rPr lang="pl-PL" dirty="0" err="1" smtClean="0"/>
              <a:t>euroobrazowania</a:t>
            </a:r>
            <a:r>
              <a:rPr lang="pl-PL" dirty="0" smtClean="0"/>
              <a:t> wynika, że wykonywanie kilku zadań jednocześnie tak naprawdę oznacza wymaganie od naszego mózgu, by cały czas przełączał się między jednym zadaniem a drugim. </a:t>
            </a:r>
          </a:p>
          <a:p>
            <a:endParaRPr lang="pl-PL" dirty="0"/>
          </a:p>
          <a:p>
            <a:pPr algn="ctr"/>
            <a:r>
              <a:rPr lang="pl-PL" dirty="0" smtClean="0"/>
              <a:t>Efekt: </a:t>
            </a:r>
            <a:r>
              <a:rPr lang="pl-PL" u="sng" dirty="0" smtClean="0"/>
              <a:t>praca nad każdym z tych zadań istotnie się wydłuża, rośnie też ryzyko popełniania błędów.</a:t>
            </a:r>
            <a:endParaRPr lang="pl-PL" u="sng" dirty="0"/>
          </a:p>
        </p:txBody>
      </p:sp>
    </p:spTree>
    <p:extLst>
      <p:ext uri="{BB962C8B-B14F-4D97-AF65-F5344CB8AC3E}">
        <p14:creationId xmlns:p14="http://schemas.microsoft.com/office/powerpoint/2010/main" val="12641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Jak wykorzystać zasoby pamięci 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Będziesz zapamiętywać wiadomości bardziej skutecznie, jeśli postarasz się je </a:t>
            </a:r>
            <a:r>
              <a:rPr lang="pl-PL" b="1" dirty="0" smtClean="0">
                <a:solidFill>
                  <a:schemeClr val="accent1"/>
                </a:solidFill>
              </a:rPr>
              <a:t>zrozumieć</a:t>
            </a:r>
            <a:r>
              <a:rPr lang="pl-PL" dirty="0" smtClean="0"/>
              <a:t> i </a:t>
            </a:r>
            <a:r>
              <a:rPr lang="pl-PL" dirty="0" smtClean="0">
                <a:solidFill>
                  <a:schemeClr val="accent1"/>
                </a:solidFill>
              </a:rPr>
              <a:t>skojarzyć je z już posiadanymi informacjami</a:t>
            </a:r>
            <a:r>
              <a:rPr lang="pl-PL" dirty="0" smtClean="0"/>
              <a:t>, dlatego ważne jest zwłaszcza jak najgłębsze zrozumienie podstaw.</a:t>
            </a:r>
          </a:p>
          <a:p>
            <a:r>
              <a:rPr lang="pl-PL" dirty="0" smtClean="0"/>
              <a:t>Najlepiej pamiętamy i rozumiemy informacje, </a:t>
            </a:r>
            <a:r>
              <a:rPr lang="pl-PL" dirty="0" smtClean="0">
                <a:solidFill>
                  <a:schemeClr val="accent1"/>
                </a:solidFill>
              </a:rPr>
              <a:t>do których częściej wracamy.</a:t>
            </a:r>
          </a:p>
          <a:p>
            <a:r>
              <a:rPr lang="pl-PL" dirty="0" smtClean="0"/>
              <a:t>Raz zapamiętana informacja nie znika z mózgu, jednak może zostać zatarta przez nowe informacje i w efekcie może być całkowicie zapomniana. Jednak przypomnienie jej sobie będzie łatwiejsze, niż gdybyśmy mieli uczyć się jej po raz pierwszy. Dlatego tak ważne jest, </a:t>
            </a:r>
            <a:r>
              <a:rPr lang="pl-PL" dirty="0" smtClean="0">
                <a:solidFill>
                  <a:schemeClr val="accent1"/>
                </a:solidFill>
              </a:rPr>
              <a:t>by robić sobie powtórki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93" y="5111497"/>
            <a:ext cx="2750627" cy="164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Uwierzyć we własne możliwości…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4954" y="2286000"/>
            <a:ext cx="8825659" cy="4507992"/>
          </a:xfrm>
        </p:spPr>
        <p:txBody>
          <a:bodyPr>
            <a:normAutofit/>
          </a:bodyPr>
          <a:lstStyle/>
          <a:p>
            <a:r>
              <a:rPr lang="pl-PL" dirty="0" smtClean="0"/>
              <a:t>Często sięgasz po metodę uczenia się na pamięć, „zakuwania” ponieważ:</a:t>
            </a:r>
          </a:p>
          <a:p>
            <a:pPr marL="0" indent="0">
              <a:buNone/>
            </a:pPr>
            <a:r>
              <a:rPr lang="pl-PL" dirty="0" smtClean="0"/>
              <a:t>- Nie widzisz sensu podejmowania wysiłku, by dane zagadnienie zrozumieć,</a:t>
            </a:r>
          </a:p>
          <a:p>
            <a:pPr>
              <a:buFontTx/>
              <a:buChar char="-"/>
            </a:pPr>
            <a:r>
              <a:rPr lang="pl-PL" dirty="0" smtClean="0"/>
              <a:t>Nie wierzysz, że jesteś w stanie je zrozumieć,</a:t>
            </a:r>
          </a:p>
          <a:p>
            <a:pPr>
              <a:buFontTx/>
              <a:buChar char="-"/>
            </a:pPr>
            <a:r>
              <a:rPr lang="pl-PL" dirty="0" smtClean="0"/>
              <a:t>Lub nie wiesz, jakimi sposobami/metodami mógłbyś pomóc sobie je zrozumieć.</a:t>
            </a:r>
          </a:p>
          <a:p>
            <a:pPr marL="457200" lvl="1" indent="0">
              <a:buNone/>
            </a:pPr>
            <a:r>
              <a:rPr lang="pl-PL" b="1" dirty="0" smtClean="0">
                <a:solidFill>
                  <a:schemeClr val="accent1"/>
                </a:solidFill>
              </a:rPr>
              <a:t>Ale zapamiętaj !</a:t>
            </a:r>
          </a:p>
          <a:p>
            <a:pPr lvl="1">
              <a:buFontTx/>
              <a:buChar char="-"/>
            </a:pPr>
            <a:r>
              <a:rPr lang="pl-PL" b="1" dirty="0" smtClean="0">
                <a:solidFill>
                  <a:schemeClr val="accent1"/>
                </a:solidFill>
              </a:rPr>
              <a:t>Kiedy coś zrozumiesz, dużo łatwiej Ci będzie zapamiętać i później skorzystać z tej wiedzy (choćby zadanie problemowe na egzaminie).</a:t>
            </a:r>
          </a:p>
          <a:p>
            <a:pPr lvl="1">
              <a:buFontTx/>
              <a:buChar char="-"/>
            </a:pPr>
            <a:r>
              <a:rPr lang="pl-PL" b="1" dirty="0" smtClean="0">
                <a:solidFill>
                  <a:schemeClr val="accent1"/>
                </a:solidFill>
              </a:rPr>
              <a:t>Musisz wierzyć we własne możliwości.</a:t>
            </a:r>
          </a:p>
          <a:p>
            <a:pPr lvl="1">
              <a:buFontTx/>
              <a:buChar char="-"/>
            </a:pPr>
            <a:r>
              <a:rPr lang="pl-PL" b="1" dirty="0" smtClean="0">
                <a:solidFill>
                  <a:schemeClr val="accent1"/>
                </a:solidFill>
              </a:rPr>
              <a:t>Staraj się uczyć poprzez relację przyczynowo- skutkową między poszczególnymi elementami, np. zdarzeniami historycznymi.</a:t>
            </a:r>
          </a:p>
          <a:p>
            <a:pPr lvl="1">
              <a:buFontTx/>
              <a:buChar char="-"/>
            </a:pPr>
            <a:r>
              <a:rPr lang="pl-PL" b="1" dirty="0" smtClean="0">
                <a:solidFill>
                  <a:schemeClr val="accent1"/>
                </a:solidFill>
              </a:rPr>
              <a:t>Zapoznaj się z metodami efektywnej nauki, dzięki którym będziesz mógł znacząco poprawić swoje wyniki i skrócić czas potrzebny na naukę.</a:t>
            </a:r>
            <a:endParaRPr lang="pl-PL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Nie chce mi się…. Co z tą motywacją?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60594" y="2374900"/>
            <a:ext cx="4825158" cy="4025900"/>
          </a:xfrm>
        </p:spPr>
        <p:txBody>
          <a:bodyPr/>
          <a:lstStyle/>
          <a:p>
            <a:r>
              <a:rPr lang="pl-PL" dirty="0" smtClean="0"/>
              <a:t>Motywacja w psychologii to określenie mechanizmów odpowiednich za „uruchomienie, ukierunkowanie, podtrzymanie i zakończenie działania”</a:t>
            </a:r>
          </a:p>
          <a:p>
            <a:r>
              <a:rPr lang="pl-PL" dirty="0" smtClean="0"/>
              <a:t>Zastanów się co jest dla ciebie motywacją ?</a:t>
            </a:r>
          </a:p>
          <a:p>
            <a:r>
              <a:rPr lang="pl-PL" dirty="0" smtClean="0"/>
              <a:t>Co wiesz o swojej motywacji ? Co na nią wpływa? Kiedy jest najsilniejsza, a kiedy najsłabsza?</a:t>
            </a:r>
          </a:p>
          <a:p>
            <a:r>
              <a:rPr lang="pl-PL" dirty="0" smtClean="0"/>
              <a:t>Jakich sposobów używasz, aby ją regulować?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712" y="2466104"/>
            <a:ext cx="5504752" cy="41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>Nasz mózg…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	</a:t>
            </a:r>
            <a:r>
              <a:rPr lang="pl-PL" dirty="0" smtClean="0"/>
              <a:t>Mózgi wszystkich ludzi uczą się mniej więcej w podobny sposób. Najskuteczniej zaś uczymy się wtedy, kiedy </a:t>
            </a:r>
            <a:r>
              <a:rPr lang="pl-PL" dirty="0" smtClean="0">
                <a:solidFill>
                  <a:schemeClr val="accent1"/>
                </a:solidFill>
              </a:rPr>
              <a:t>stymulujemy nasze umysły</a:t>
            </a:r>
            <a:r>
              <a:rPr lang="pl-PL" dirty="0" smtClean="0"/>
              <a:t> na różne sposoby.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	W osiąganiu najlepszych efektów pomoże wam z jednej strony zapoznanie się z naukowo udowodnionymi metodami, a z drugiej zaś – </a:t>
            </a:r>
            <a:r>
              <a:rPr lang="pl-PL" dirty="0" smtClean="0">
                <a:solidFill>
                  <a:schemeClr val="accent1"/>
                </a:solidFill>
              </a:rPr>
              <a:t>pozytywne nastawienie.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2400" b="1" i="1" dirty="0" smtClean="0"/>
              <a:t>Poniżej znajdziecie kilka sposobów z których możecie skorzystać, aby wasza nauka była efektywniejsza</a:t>
            </a:r>
            <a:r>
              <a:rPr lang="pl-PL" i="1" dirty="0" smtClean="0"/>
              <a:t>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4575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Nasza motywacja nie jest zawsze na takim samym </a:t>
            </a:r>
            <a:r>
              <a:rPr lang="pl-PL" dirty="0" smtClean="0"/>
              <a:t>poziomie.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126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	 Jej spadki są naturalnym procesem, ponieważ nasz organizm nie byłby w stanie wytrzymać pobudzenia, pozwalającego bez przerwy działać na najwyższych obrotach. Błąd popełniamy wtedy, kiedy zaczynamy szukać motywacji za późno. Wówczas musimy walczyć sami ze sobą, aby na nowo ruszyć z miejsca.</a:t>
            </a:r>
          </a:p>
          <a:p>
            <a:r>
              <a:rPr lang="pl-PL" dirty="0" smtClean="0"/>
              <a:t>W takim wewnętrznym monologu, mówimy często:</a:t>
            </a:r>
          </a:p>
          <a:p>
            <a:pPr lvl="1"/>
            <a:r>
              <a:rPr lang="pl-PL" dirty="0" smtClean="0"/>
              <a:t>„Nie chce mi się”</a:t>
            </a:r>
          </a:p>
          <a:p>
            <a:pPr lvl="1"/>
            <a:r>
              <a:rPr lang="pl-PL" dirty="0" smtClean="0"/>
              <a:t>„Znowu muszę wstać”</a:t>
            </a:r>
          </a:p>
          <a:p>
            <a:pPr lvl="1"/>
            <a:r>
              <a:rPr lang="pl-PL" dirty="0" smtClean="0"/>
              <a:t>„Ciągle to samo”</a:t>
            </a:r>
          </a:p>
          <a:p>
            <a:pPr lvl="1"/>
            <a:r>
              <a:rPr lang="pl-PL" dirty="0" smtClean="0"/>
              <a:t>„Nie dam rady”</a:t>
            </a:r>
          </a:p>
          <a:p>
            <a:pPr lvl="1"/>
            <a:r>
              <a:rPr lang="pl-PL" dirty="0" smtClean="0"/>
              <a:t>„Nienawidzę tego robić”</a:t>
            </a:r>
          </a:p>
          <a:p>
            <a:pPr lvl="1"/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240" y="3486906"/>
            <a:ext cx="3258222" cy="337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2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Oto kilka sposobów, które mogą ułatwić rozpoczęcie działania: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784852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pl-PL" sz="2400" b="1" dirty="0" smtClean="0">
                <a:solidFill>
                  <a:schemeClr val="accent1"/>
                </a:solidFill>
              </a:rPr>
              <a:t>Twórz plan małych i większych zadań do wykonania na każdy dzień.</a:t>
            </a:r>
          </a:p>
          <a:p>
            <a:pPr>
              <a:buAutoNum type="arabicPeriod"/>
            </a:pPr>
            <a:r>
              <a:rPr lang="pl-PL" sz="2400" b="1" dirty="0" smtClean="0">
                <a:solidFill>
                  <a:schemeClr val="accent1"/>
                </a:solidFill>
              </a:rPr>
              <a:t>Określaj konkretne terminy na realizację poszczególnych kroków.</a:t>
            </a:r>
          </a:p>
          <a:p>
            <a:pPr>
              <a:buAutoNum type="arabicPeriod"/>
            </a:pPr>
            <a:r>
              <a:rPr lang="pl-PL" sz="2400" b="1" dirty="0" smtClean="0">
                <a:solidFill>
                  <a:schemeClr val="accent1"/>
                </a:solidFill>
              </a:rPr>
              <a:t>Wybierz pierwsze, proste działanie, od którego zaczniesz.</a:t>
            </a:r>
          </a:p>
          <a:p>
            <a:pPr>
              <a:buAutoNum type="arabicPeriod"/>
            </a:pPr>
            <a:r>
              <a:rPr lang="pl-PL" sz="2400" b="1" dirty="0" smtClean="0">
                <a:solidFill>
                  <a:schemeClr val="accent1"/>
                </a:solidFill>
              </a:rPr>
              <a:t>Wykorzystaj metodę 5 minut- kiedy musisz coś zrobić, choć nie masz na to ochoty, powiedz sobie, że będziesz to robić tylko pięć minut i ani chwili dłużej! Zwykle bywa tak, że po upływie tego czasu nie masz potrzeby, żeby przerywać aktywność.</a:t>
            </a:r>
          </a:p>
          <a:p>
            <a:pPr>
              <a:buAutoNum type="arabicPeriod"/>
            </a:pPr>
            <a:r>
              <a:rPr lang="pl-PL" sz="2400" b="1" dirty="0" smtClean="0">
                <a:solidFill>
                  <a:schemeClr val="accent1"/>
                </a:solidFill>
              </a:rPr>
              <a:t>Pomyśl, co spotka cię po wykonaniu zadania.</a:t>
            </a:r>
          </a:p>
        </p:txBody>
      </p:sp>
    </p:spTree>
    <p:extLst>
      <p:ext uri="{BB962C8B-B14F-4D97-AF65-F5344CB8AC3E}">
        <p14:creationId xmlns:p14="http://schemas.microsoft.com/office/powerpoint/2010/main" val="19713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ĆWICZENIE.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4954" y="2322576"/>
            <a:ext cx="8825659" cy="4535424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pl-PL" dirty="0" smtClean="0"/>
              <a:t>Pomyśl o zadaniu, do którego chcesz się zmotywować w najbliższym czasie.</a:t>
            </a:r>
          </a:p>
          <a:p>
            <a:pPr>
              <a:buAutoNum type="arabicPeriod"/>
            </a:pPr>
            <a:r>
              <a:rPr lang="pl-PL" dirty="0" smtClean="0"/>
              <a:t>Zastanów się, jak do siebie wtedy mówisz. Czy jesteś dla siebie miły? Czy motywujesz się do działania? A może jest wprost przeciwnie?</a:t>
            </a:r>
          </a:p>
          <a:p>
            <a:pPr>
              <a:buAutoNum type="arabicPeriod"/>
            </a:pPr>
            <a:r>
              <a:rPr lang="pl-PL" dirty="0" smtClean="0"/>
              <a:t>Wymyśl kilka pozytywnych zdań, które mogłyby zastąpić te negatywne. Wybierz takie, które pomogą ci zmotywować się, podniosą twoją samoocenę, dobrze na ciebie wpłyną.</a:t>
            </a:r>
          </a:p>
          <a:p>
            <a:pPr>
              <a:buAutoNum type="arabicPeriod"/>
            </a:pPr>
            <a:r>
              <a:rPr lang="pl-PL" dirty="0" smtClean="0"/>
              <a:t>Stwórz w głowie listę powodów, dla których ważna dla ciebie jest ta konkretna aktywność i odtwarzaj ją jak najczęściej.</a:t>
            </a:r>
          </a:p>
          <a:p>
            <a:pPr>
              <a:buAutoNum type="arabicPeriod"/>
            </a:pPr>
            <a:r>
              <a:rPr lang="pl-PL" dirty="0" smtClean="0"/>
              <a:t>Zastanów się co może być dla ciebie małą nagrodą? Co może stanowić dla ciebie dużą nagrodę? Zrób jak najdłuższą listę obu kategorii.</a:t>
            </a:r>
          </a:p>
          <a:p>
            <a:pPr>
              <a:buAutoNum type="arabicPeriod"/>
            </a:pPr>
            <a:r>
              <a:rPr lang="pl-PL" dirty="0" smtClean="0"/>
              <a:t>Opowiedz swoim bliskim osobom o swoim postanowieniu. Im trudniejszy wyznaczysz sobie cel, tym większej liczbie osób opowiedz o nim. Podziel się powodami swojej decyzji oraz terminami, jakie wyznaczasz na swoje działanie.</a:t>
            </a:r>
          </a:p>
        </p:txBody>
      </p:sp>
    </p:spTree>
    <p:extLst>
      <p:ext uri="{BB962C8B-B14F-4D97-AF65-F5344CB8AC3E}">
        <p14:creationId xmlns:p14="http://schemas.microsoft.com/office/powerpoint/2010/main" val="196570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Jaka jest więc pigułka na geniusz?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68570" y="2295144"/>
            <a:ext cx="4825158" cy="4462272"/>
          </a:xfrm>
        </p:spPr>
        <p:txBody>
          <a:bodyPr>
            <a:normAutofit/>
          </a:bodyPr>
          <a:lstStyle/>
          <a:p>
            <a:r>
              <a:rPr lang="pl-PL" dirty="0"/>
              <a:t>Z</a:t>
            </a:r>
            <a:r>
              <a:rPr lang="pl-PL" dirty="0" smtClean="0"/>
              <a:t>drowy i urozmaicony tryb życia</a:t>
            </a:r>
          </a:p>
          <a:p>
            <a:r>
              <a:rPr lang="pl-PL" dirty="0" smtClean="0"/>
              <a:t>Aktywność fizyczna</a:t>
            </a:r>
          </a:p>
          <a:p>
            <a:r>
              <a:rPr lang="pl-PL" dirty="0" smtClean="0"/>
              <a:t>Regularny i efektywny sen</a:t>
            </a:r>
          </a:p>
          <a:p>
            <a:r>
              <a:rPr lang="pl-PL" dirty="0" smtClean="0"/>
              <a:t>Zdrowe odżywianie</a:t>
            </a:r>
          </a:p>
          <a:p>
            <a:r>
              <a:rPr lang="pl-PL" dirty="0" smtClean="0"/>
              <a:t>Odpowiednia ilość relaksu i wypoczynku</a:t>
            </a:r>
          </a:p>
          <a:p>
            <a:r>
              <a:rPr lang="pl-PL" dirty="0" smtClean="0"/>
              <a:t>Redukcja stresu</a:t>
            </a:r>
          </a:p>
          <a:p>
            <a:r>
              <a:rPr lang="pl-PL" dirty="0" smtClean="0"/>
              <a:t>Glukoza – paliwo dla mózgu ( ulubiony owoc lub szklanka soku przed nauką)</a:t>
            </a:r>
          </a:p>
          <a:p>
            <a:r>
              <a:rPr lang="pl-PL" dirty="0" smtClean="0"/>
              <a:t>Stały dopływ świeżego powietrza </a:t>
            </a:r>
          </a:p>
          <a:p>
            <a:r>
              <a:rPr lang="pl-PL" dirty="0" smtClean="0"/>
              <a:t>Picie umiarkowanych ilości herbaty i kawy </a:t>
            </a: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150" y="2603500"/>
            <a:ext cx="2963537" cy="3416300"/>
          </a:xfrm>
        </p:spPr>
      </p:pic>
    </p:spTree>
    <p:extLst>
      <p:ext uri="{BB962C8B-B14F-4D97-AF65-F5344CB8AC3E}">
        <p14:creationId xmlns:p14="http://schemas.microsoft.com/office/powerpoint/2010/main" val="9887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1. Od czego zacząć?</a:t>
            </a:r>
            <a:br>
              <a:rPr lang="pl-PL" dirty="0" smtClean="0"/>
            </a:br>
            <a:r>
              <a:rPr lang="pl-PL" dirty="0"/>
              <a:t>	</a:t>
            </a:r>
            <a:r>
              <a:rPr lang="pl-PL" dirty="0" smtClean="0"/>
              <a:t>Przygotuj się tak, jakbyś miał wyjść z domu.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Na początek jedno z trudniejszych zadań: </a:t>
            </a:r>
            <a:endParaRPr lang="pl-PL" sz="2000" dirty="0"/>
          </a:p>
          <a:p>
            <a:pPr marL="0" indent="0">
              <a:buNone/>
            </a:pPr>
            <a:r>
              <a:rPr lang="pl-PL" sz="2000" dirty="0" smtClean="0"/>
              <a:t>	</a:t>
            </a:r>
            <a:r>
              <a:rPr lang="pl-PL" dirty="0" smtClean="0"/>
              <a:t>To, że nauka odbywa się zdalnie, z reguły nie oznacza, że można wylegiwać się w łóżku do późna. Lekcje prowadzone zdalnie w tych samych godzinach co w szkole.</a:t>
            </a:r>
          </a:p>
          <a:p>
            <a:pPr marL="0" indent="0">
              <a:buNone/>
            </a:pPr>
            <a:r>
              <a:rPr lang="pl-PL" dirty="0" smtClean="0"/>
              <a:t>	Wprawdzie nie wychodzisz z domu ALE =&gt;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Wstań wcześniej i wykonuj wszystkie te czynności, które zawsze robisz przed wyjściem – weź prysznic, ubierz się , zjedz śniadanie.  </a:t>
            </a:r>
          </a:p>
          <a:p>
            <a:pPr marL="0" indent="0">
              <a:buNone/>
            </a:pPr>
            <a:r>
              <a:rPr lang="pl-PL" dirty="0" smtClean="0"/>
              <a:t>	Dzięki temu </a:t>
            </a:r>
            <a:r>
              <a:rPr lang="pl-PL" dirty="0" smtClean="0">
                <a:solidFill>
                  <a:schemeClr val="accent1"/>
                </a:solidFill>
              </a:rPr>
              <a:t>nie wypadniesz z rutyny</a:t>
            </a:r>
            <a:r>
              <a:rPr lang="pl-PL" dirty="0" smtClean="0"/>
              <a:t>, a i odpowiednie przygotowanie sprawi, że podejdziesz do czekających cię zadań "na serio".</a:t>
            </a:r>
          </a:p>
          <a:p>
            <a:endParaRPr lang="pl-PL" sz="2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3" y="4234135"/>
            <a:ext cx="2489328" cy="250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2. Ustal plan dnia.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Odpowiednio opracowany harmonogram dnia to już połowa sukcesu. Zaplanuj co,                     o której godzinie i przez ile czasu będziesz robił. Zacznij od PLANU LEKCJI - obowiązkowych zajęć szkolnych następnie zadań domowych.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Podziel dzień tak, by znaleźć czas nie tylko na naukę, ale też na odpowiednie przerwy. Jeśli będziesz działał wedle rozpisanego planu dnia, powrót do szkoły będzie łatwiejszy. </a:t>
            </a:r>
          </a:p>
          <a:p>
            <a:endParaRPr lang="pl-PL" dirty="0" smtClean="0"/>
          </a:p>
          <a:p>
            <a:pPr lvl="1"/>
            <a:r>
              <a:rPr lang="pl-PL" dirty="0" smtClean="0"/>
              <a:t>PS. Polecam jednak, by rozpiska nie wyglądała tak: </a:t>
            </a:r>
          </a:p>
          <a:p>
            <a:pPr marL="457200" lvl="1" indent="0">
              <a:buNone/>
            </a:pPr>
            <a:r>
              <a:rPr lang="pl-PL" dirty="0" smtClean="0"/>
              <a:t>film, serial, książka, 15 minut na naukę, ćwiczenia, film, serial, książka, prysznic, sen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858" y="4041648"/>
            <a:ext cx="1778510" cy="246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3. Czasami trzeba się zmusić.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Wiem, że siedząc w domu i mając wokół siebie tyle pokus, zebranie się do nauki wcale nie jest łatwe. </a:t>
            </a:r>
          </a:p>
          <a:p>
            <a:endParaRPr lang="pl-PL" dirty="0" smtClean="0"/>
          </a:p>
          <a:p>
            <a:r>
              <a:rPr lang="pl-PL" dirty="0" smtClean="0"/>
              <a:t>Czasami po prostu musisz... się zmusić!</a:t>
            </a:r>
          </a:p>
          <a:p>
            <a:endParaRPr lang="pl-PL" dirty="0" smtClean="0"/>
          </a:p>
          <a:p>
            <a:r>
              <a:rPr lang="pl-PL" dirty="0" smtClean="0"/>
              <a:t> Może warto zastosować system gratyfikacji i np. zagrać na PlayStation albo zjeść coś słodkiego dopiero w ramach nagrody?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3" y="3378022"/>
            <a:ext cx="1727289" cy="173998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9" y="5118011"/>
            <a:ext cx="1727289" cy="173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4. Najtrudniejsze zadania na początek.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W myśl teorii, że kiedy jesteś wyspany, to organizm pracuje najlepiej, w planie dnia najtrudniejsze zadania ustaw sobie na początku.</a:t>
            </a:r>
          </a:p>
          <a:p>
            <a:endParaRPr lang="pl-PL" dirty="0" smtClean="0"/>
          </a:p>
          <a:p>
            <a:r>
              <a:rPr lang="pl-PL" dirty="0" smtClean="0"/>
              <a:t> Łatwiej będzie uczyć się od tego, na co najbardziej nie masz ochoty, wiedząc, że czekające nas za chwilę zagadnienia są o wiele łatwiejsze i przyjemniejsze.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593" y="3902644"/>
            <a:ext cx="2734989" cy="282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 5. Nie „katuj” się jednym przedmiotem </a:t>
            </a:r>
            <a:br>
              <a:rPr lang="pl-PL" dirty="0" smtClean="0"/>
            </a:br>
            <a:r>
              <a:rPr lang="pl-PL" dirty="0" smtClean="0"/>
              <a:t>przez cały dzień.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Jeżeli tylko masz taką możliwość, nie poświęcaj całego dnia na przyswojenie jak największej części materiału z jednego przedmiotu. Po pewnym czasie uczenia się o tym samym, wszystko ci się pomiesza, a nowe treści nie będą wchodziły do głowy. Dlatego tak ważne jest, by w miarę możliwości skupiać się na mniejszej ilości materiału, ale za to                  z kilku różnych przedmiotów.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251" y="4069080"/>
            <a:ext cx="2362749" cy="26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6</a:t>
            </a:r>
            <a:r>
              <a:rPr lang="pl-PL" dirty="0" smtClean="0"/>
              <a:t>. Działaj 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Najlepszym </a:t>
            </a:r>
            <a:r>
              <a:rPr lang="pl-PL" dirty="0"/>
              <a:t>sposobem na uczenie się jest działanie, tzn. kiedy samodzielnie możesz wykonywać pewne czynności czy rozwiązywać zadania i problemy. Może być to na przykład nauka rysunku. Nie wystarczy obejrzenie filmu jak rysować, wysłuchanie wykładu, czy obejrzenie rysunków. Żeby umieć już coś narysować - musisz ćwiczyć - wszystko inne traktuj jako pomoc w nauczeniu się tego. Dzięki temu praktycznemu działaniu możesz właśnie rozwijać swoje myślenie i umiejętności, a to uczy Cię samodzielności.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230" y="4444899"/>
            <a:ext cx="6026850" cy="249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7. Proces zapamiętywania.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89194" y="4852924"/>
            <a:ext cx="4825158" cy="3416301"/>
          </a:xfrm>
        </p:spPr>
        <p:txBody>
          <a:bodyPr/>
          <a:lstStyle/>
          <a:p>
            <a:r>
              <a:rPr lang="pl-PL" dirty="0"/>
              <a:t>Zacznij stosować  mapy myśli i trenować technikę szybkiego czytania, gdyż znacznie ułatwi Ci to naukę i usprawni proces zapamiętywania, kojarzenia oraz sprawi, że Twoja wiedza i uwaga będzie bardziej trwała.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8885" y="2468880"/>
            <a:ext cx="5360883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Neon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klęsły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3114</TotalTime>
  <Words>1717</Words>
  <Application>Microsoft Office PowerPoint</Application>
  <PresentationFormat>Panoramiczny</PresentationFormat>
  <Paragraphs>120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8" baseType="lpstr">
      <vt:lpstr>Arial</vt:lpstr>
      <vt:lpstr>Calibri</vt:lpstr>
      <vt:lpstr>Wingdings</vt:lpstr>
      <vt:lpstr>Wingdings 3</vt:lpstr>
      <vt:lpstr>Jon (sala konferencyjna)</vt:lpstr>
      <vt:lpstr>Jak skutecznie uczyć się                      w domu? </vt:lpstr>
      <vt:lpstr>Nasz mózg…</vt:lpstr>
      <vt:lpstr>1. Od czego zacząć?  Przygotuj się tak, jakbyś miał wyjść z domu. </vt:lpstr>
      <vt:lpstr>2. Ustal plan dnia. </vt:lpstr>
      <vt:lpstr>3. Czasami trzeba się zmusić. </vt:lpstr>
      <vt:lpstr>4. Najtrudniejsze zadania na początek. </vt:lpstr>
      <vt:lpstr> 5. Nie „katuj” się jednym przedmiotem  przez cały dzień.</vt:lpstr>
      <vt:lpstr>6. Działaj !</vt:lpstr>
      <vt:lpstr>7. Proces zapamiętywania.</vt:lpstr>
      <vt:lpstr>8. Zrób sobie przerwę!</vt:lpstr>
      <vt:lpstr>Psycholożka Peter Hollins, w książce "Sztuka samodzielnej nauki" pokazuje, co zrobić, by osiągnąć najlepsze wyniki w nauce.</vt:lpstr>
      <vt:lpstr>Samokształcenie.</vt:lpstr>
      <vt:lpstr>Samokształcenie  - twój sposób na efektywną naukę . </vt:lpstr>
      <vt:lpstr>Jak zwiększyć wydajność naszego mózgu ?</vt:lpstr>
      <vt:lpstr>Ile procent mózgu wykorzystujesz?</vt:lpstr>
      <vt:lpstr>Podzielna uwaga?</vt:lpstr>
      <vt:lpstr>Jak wykorzystać zasoby pamięci ?</vt:lpstr>
      <vt:lpstr>Uwierzyć we własne możliwości…</vt:lpstr>
      <vt:lpstr>Nie chce mi się…. Co z tą motywacją?</vt:lpstr>
      <vt:lpstr>Nasza motywacja nie jest zawsze na takim samym poziomie.</vt:lpstr>
      <vt:lpstr>Oto kilka sposobów, które mogą ułatwić rozpoczęcie działania:</vt:lpstr>
      <vt:lpstr>ĆWICZENIE.</vt:lpstr>
      <vt:lpstr>Jaka jest więc pigułka na geniusz?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pedagog</cp:lastModifiedBy>
  <cp:revision>34</cp:revision>
  <dcterms:created xsi:type="dcterms:W3CDTF">2020-04-16T10:59:04Z</dcterms:created>
  <dcterms:modified xsi:type="dcterms:W3CDTF">2020-10-26T12:34:19Z</dcterms:modified>
</cp:coreProperties>
</file>